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22"/>
  </p:notesMasterIdLst>
  <p:handoutMasterIdLst>
    <p:handoutMasterId r:id="rId23"/>
  </p:handoutMasterIdLst>
  <p:sldIdLst>
    <p:sldId id="278" r:id="rId5"/>
    <p:sldId id="279" r:id="rId6"/>
    <p:sldId id="292" r:id="rId7"/>
    <p:sldId id="293" r:id="rId8"/>
    <p:sldId id="303" r:id="rId9"/>
    <p:sldId id="295" r:id="rId10"/>
    <p:sldId id="296" r:id="rId11"/>
    <p:sldId id="297" r:id="rId12"/>
    <p:sldId id="298" r:id="rId13"/>
    <p:sldId id="299" r:id="rId14"/>
    <p:sldId id="286" r:id="rId15"/>
    <p:sldId id="301" r:id="rId16"/>
    <p:sldId id="300" r:id="rId17"/>
    <p:sldId id="288" r:id="rId18"/>
    <p:sldId id="289" r:id="rId19"/>
    <p:sldId id="262"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8DB"/>
    <a:srgbClr val="6C0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81" autoAdjust="0"/>
  </p:normalViewPr>
  <p:slideViewPr>
    <p:cSldViewPr snapToGrid="0">
      <p:cViewPr varScale="1">
        <p:scale>
          <a:sx n="72" d="100"/>
          <a:sy n="72" d="100"/>
        </p:scale>
        <p:origin x="104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61137-B2F4-44A2-AEA9-B8D72975A05F}" type="datetime1">
              <a:rPr lang="de-DE" smtClean="0"/>
              <a:t>03.05.2022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2E3065-8A24-47C9-A843-0DFEC08A77C7}" type="slidenum">
              <a:rPr lang="de-DE" smtClean="0"/>
              <a:t>‹Nr.›</a:t>
            </a:fld>
            <a:endParaRPr lang="de-DE" dirty="0"/>
          </a:p>
        </p:txBody>
      </p:sp>
    </p:spTree>
    <p:extLst>
      <p:ext uri="{BB962C8B-B14F-4D97-AF65-F5344CB8AC3E}">
        <p14:creationId xmlns:p14="http://schemas.microsoft.com/office/powerpoint/2010/main" val="1953876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546253B-BE88-45C5-9ABC-A8414C168BD1}" type="datetime1">
              <a:rPr lang="de-DE" noProof="0" smtClean="0"/>
              <a:t>03.05.2022</a:t>
            </a:fld>
            <a:endParaRPr lang="de-DE" noProof="0"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de-DE" noProof="0" smtClean="0"/>
              <a:t>‹Nr.›</a:t>
            </a:fld>
            <a:endParaRPr lang="de-DE"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edkimo.com/feedback/cukovev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2E6DE88F-1F85-4A27-9D34-D74A50E7B0DA}" type="slidenum">
              <a:rPr lang="de-DE" smtClean="0"/>
              <a:t>1</a:t>
            </a:fld>
            <a:endParaRPr lang="de-DE" dirty="0"/>
          </a:p>
        </p:txBody>
      </p:sp>
    </p:spTree>
    <p:extLst>
      <p:ext uri="{BB962C8B-B14F-4D97-AF65-F5344CB8AC3E}">
        <p14:creationId xmlns:p14="http://schemas.microsoft.com/office/powerpoint/2010/main" val="387456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88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83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4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64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https://app.edkimo.com/feedback/cukovevit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07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2E6DE88F-1F85-4A27-9D34-D74A50E7B0DA}" type="slidenum">
              <a:rPr lang="de-DE" smtClean="0"/>
              <a:t>17</a:t>
            </a:fld>
            <a:endParaRPr lang="de-DE" dirty="0"/>
          </a:p>
        </p:txBody>
      </p:sp>
    </p:spTree>
    <p:extLst>
      <p:ext uri="{BB962C8B-B14F-4D97-AF65-F5344CB8AC3E}">
        <p14:creationId xmlns:p14="http://schemas.microsoft.com/office/powerpoint/2010/main" val="33172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9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2E6DE88F-1F85-4A27-9D34-D74A50E7B0DA}" type="slidenum">
              <a:rPr lang="de-DE" noProof="0" smtClean="0"/>
              <a:t>5</a:t>
            </a:fld>
            <a:endParaRPr lang="de-DE" noProof="0" dirty="0"/>
          </a:p>
        </p:txBody>
      </p:sp>
    </p:spTree>
    <p:extLst>
      <p:ext uri="{BB962C8B-B14F-4D97-AF65-F5344CB8AC3E}">
        <p14:creationId xmlns:p14="http://schemas.microsoft.com/office/powerpoint/2010/main" val="310429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8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68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90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2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pPr rtl="0"/>
            <a:fld id="{E758FE69-3F99-4550-AA00-A7FF61BF76EA}"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2155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898394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39936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4141039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6224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5022602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7898362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11226150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9468F14C-D4F1-40B6-B1AD-A03EDAA6725D}"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7" name="Textfeld 6">
            <a:extLst>
              <a:ext uri="{FF2B5EF4-FFF2-40B4-BE49-F238E27FC236}">
                <a16:creationId xmlns:a16="http://schemas.microsoft.com/office/drawing/2014/main" id="{A5CD0024-F676-3925-4CB4-10E76BF4DA83}"/>
              </a:ext>
            </a:extLst>
          </p:cNvPr>
          <p:cNvSpPr txBox="1"/>
          <p:nvPr userDrawn="1"/>
        </p:nvSpPr>
        <p:spPr>
          <a:xfrm>
            <a:off x="9936368" y="6267987"/>
            <a:ext cx="1852238" cy="276999"/>
          </a:xfrm>
          <a:prstGeom prst="rect">
            <a:avLst/>
          </a:prstGeom>
          <a:noFill/>
        </p:spPr>
        <p:txBody>
          <a:bodyPr wrap="none" rtlCol="0">
            <a:spAutoFit/>
          </a:bodyPr>
          <a:lstStyle/>
          <a:p>
            <a:r>
              <a:rPr lang="de-DE" sz="1200" b="1" dirty="0">
                <a:solidFill>
                  <a:schemeClr val="bg1"/>
                </a:solidFill>
              </a:rPr>
              <a:t>Corinna Weber CCBYSA</a:t>
            </a:r>
          </a:p>
        </p:txBody>
      </p:sp>
    </p:spTree>
    <p:extLst>
      <p:ext uri="{BB962C8B-B14F-4D97-AF65-F5344CB8AC3E}">
        <p14:creationId xmlns:p14="http://schemas.microsoft.com/office/powerpoint/2010/main" val="419276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7225745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rtl="0"/>
            <a:fld id="{8FE3744A-5A44-4BFF-92AA-16DA5E94BB83}" type="datetime1">
              <a:rPr lang="de-DE" noProof="0" smtClean="0"/>
              <a:t>03.05.2022</a:t>
            </a:fld>
            <a:endParaRPr lang="de-DE" noProof="0"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7658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rtl="0"/>
            <a:fld id="{6DEDD9AE-23AE-4EB7-B3DB-242A1D8478FB}" type="datetime1">
              <a:rPr lang="de-DE" noProof="0" smtClean="0"/>
              <a:t>03.05.2022</a:t>
            </a:fld>
            <a:endParaRPr lang="de-DE" noProof="0"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14204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pPr rtl="0"/>
            <a:fld id="{BF42FB20-1F3E-43B9-A22C-6B636C25391A}" type="datetime1">
              <a:rPr lang="de-DE" noProof="0" smtClean="0"/>
              <a:t>03.05.2022</a:t>
            </a:fld>
            <a:endParaRPr lang="de-DE" noProof="0" dirty="0"/>
          </a:p>
        </p:txBody>
      </p:sp>
      <p:sp>
        <p:nvSpPr>
          <p:cNvPr id="4" name="Footer Placeholder 3"/>
          <p:cNvSpPr>
            <a:spLocks noGrp="1"/>
          </p:cNvSpPr>
          <p:nvPr>
            <p:ph type="ftr" sz="quarter" idx="11"/>
          </p:nvPr>
        </p:nvSpPr>
        <p:spPr/>
        <p:txBody>
          <a:bodyPr/>
          <a:lstStyle/>
          <a:p>
            <a:pPr rtl="0"/>
            <a:endParaRPr lang="de-DE" noProof="0" dirty="0"/>
          </a:p>
        </p:txBody>
      </p:sp>
      <p:sp>
        <p:nvSpPr>
          <p:cNvPr id="5" name="Slide Number Placeholder 4"/>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47786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67D78AD-A707-44D8-98C7-2E5BF17C114E}" type="datetime1">
              <a:rPr lang="de-DE" noProof="0" smtClean="0"/>
              <a:t>03.05.2022</a:t>
            </a:fld>
            <a:endParaRPr lang="de-DE" noProof="0" dirty="0"/>
          </a:p>
        </p:txBody>
      </p:sp>
      <p:sp>
        <p:nvSpPr>
          <p:cNvPr id="3" name="Footer Placeholder 2"/>
          <p:cNvSpPr>
            <a:spLocks noGrp="1"/>
          </p:cNvSpPr>
          <p:nvPr>
            <p:ph type="ftr" sz="quarter" idx="11"/>
          </p:nvPr>
        </p:nvSpPr>
        <p:spPr/>
        <p:txBody>
          <a:bodyPr/>
          <a:lstStyle/>
          <a:p>
            <a:pPr rtl="0"/>
            <a:endParaRPr lang="de-DE" noProof="0" dirty="0"/>
          </a:p>
        </p:txBody>
      </p:sp>
      <p:sp>
        <p:nvSpPr>
          <p:cNvPr id="4" name="Slide Number Placeholder 3"/>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67628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14744390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5" name="Date Placeholder 4"/>
          <p:cNvSpPr>
            <a:spLocks noGrp="1"/>
          </p:cNvSpPr>
          <p:nvPr>
            <p:ph type="dt" sz="half" idx="10"/>
          </p:nvPr>
        </p:nvSpPr>
        <p:spPr/>
        <p:txBody>
          <a:bodyPr/>
          <a:lstStyle/>
          <a:p>
            <a:pPr rtl="0"/>
            <a:fld id="{68BEABDA-98C7-4D1F-B6BB-CA7E2F630F9B}" type="datetime1">
              <a:rPr lang="de-DE" noProof="0" smtClean="0"/>
              <a:t>03.05.2022</a:t>
            </a:fld>
            <a:endParaRPr lang="de-DE" noProof="0" dirty="0"/>
          </a:p>
        </p:txBody>
      </p:sp>
    </p:spTree>
    <p:extLst>
      <p:ext uri="{BB962C8B-B14F-4D97-AF65-F5344CB8AC3E}">
        <p14:creationId xmlns:p14="http://schemas.microsoft.com/office/powerpoint/2010/main" val="32984752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68BEABDA-98C7-4D1F-B6BB-CA7E2F630F9B}" type="datetime1">
              <a:rPr lang="de-DE" noProof="0" smtClean="0"/>
              <a:t>03.05.2022</a:t>
            </a:fld>
            <a:endParaRPr lang="de-DE"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de-DE"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0795320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karrierebibel.de/vorstellungsgespraech-ablauf/" TargetMode="External"/><Relationship Id="rId4" Type="http://schemas.openxmlformats.org/officeDocument/2006/relationships/hyperlink" Target="https://view.officeapps.live.com/op/view.aspx?src=https%3A%2F%2Fplanet-beruf.de%2Ffileadmin%2Fassets%2FPDF%2FUnterrichtsideen%2Fpb_UI_Fragen_im_Vorstellungsgespraech.doc&amp;wdOrigin=BROWSE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p:txBody>
          <a:bodyPr rtlCol="0">
            <a:normAutofit fontScale="90000"/>
          </a:bodyPr>
          <a:lstStyle/>
          <a:p>
            <a:r>
              <a:rPr lang="de-DE" sz="4800" dirty="0">
                <a:solidFill>
                  <a:schemeClr val="accent2">
                    <a:lumMod val="50000"/>
                  </a:schemeClr>
                </a:solidFill>
              </a:rPr>
              <a:t>Vorstellungsgespräche durchführen</a:t>
            </a:r>
            <a:br>
              <a:rPr lang="de-DE" sz="4800" dirty="0">
                <a:solidFill>
                  <a:schemeClr val="accent2">
                    <a:lumMod val="50000"/>
                  </a:schemeClr>
                </a:solidFill>
              </a:rPr>
            </a:br>
            <a:r>
              <a:rPr lang="de-DE" sz="4800" dirty="0">
                <a:solidFill>
                  <a:schemeClr val="accent2">
                    <a:lumMod val="50000"/>
                  </a:schemeClr>
                </a:solidFill>
              </a:rPr>
              <a:t> - ein Rollenspiel</a:t>
            </a:r>
          </a:p>
        </p:txBody>
      </p:sp>
      <p:sp>
        <p:nvSpPr>
          <p:cNvPr id="7" name="Textfeld 6">
            <a:extLst>
              <a:ext uri="{FF2B5EF4-FFF2-40B4-BE49-F238E27FC236}">
                <a16:creationId xmlns:a16="http://schemas.microsoft.com/office/drawing/2014/main" id="{CFFF19A0-FB95-48BB-8A55-5B490900F784}"/>
              </a:ext>
            </a:extLst>
          </p:cNvPr>
          <p:cNvSpPr txBox="1"/>
          <p:nvPr/>
        </p:nvSpPr>
        <p:spPr>
          <a:xfrm>
            <a:off x="873919" y="6192321"/>
            <a:ext cx="6357936" cy="369332"/>
          </a:xfrm>
          <a:prstGeom prst="rect">
            <a:avLst/>
          </a:prstGeom>
          <a:noFill/>
        </p:spPr>
        <p:txBody>
          <a:bodyPr wrap="square">
            <a:spAutoFit/>
          </a:bodyPr>
          <a:lstStyle/>
          <a:p>
            <a:r>
              <a:rPr lang="de-DE" dirty="0">
                <a:solidFill>
                  <a:schemeClr val="accent2">
                    <a:lumMod val="50000"/>
                  </a:schemeClr>
                </a:solidFill>
              </a:rPr>
              <a:t>BFS_LF1_LS08_Vorstellungsgespräche durchführen</a:t>
            </a:r>
          </a:p>
        </p:txBody>
      </p:sp>
    </p:spTree>
    <p:extLst>
      <p:ext uri="{BB962C8B-B14F-4D97-AF65-F5344CB8AC3E}">
        <p14:creationId xmlns:p14="http://schemas.microsoft.com/office/powerpoint/2010/main" val="416788423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Welche Stärken besitzen Sie und in welchen Situationen zeigt sich das?</a:t>
            </a:r>
          </a:p>
          <a:p>
            <a:pPr>
              <a:lnSpc>
                <a:spcPct val="107000"/>
              </a:lnSpc>
              <a:spcAft>
                <a:spcPts val="800"/>
              </a:spcAft>
            </a:pPr>
            <a:r>
              <a:rPr lang="de-DE" sz="2400" dirty="0">
                <a:latin typeface="Arial" panose="020B0604020202020204" pitchFamily="34" charset="0"/>
                <a:ea typeface="Calibri" panose="020F0502020204030204" pitchFamily="34" charset="0"/>
                <a:cs typeface="Arial" panose="020B0604020202020204" pitchFamily="34" charset="0"/>
              </a:rPr>
              <a:t>Begründe, warum du deine Stärken als Stärken siehst und nenne Beispiele, wo deine Stärke zum Einsatz kommt. </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Trete selbstbewusst auf und </a:t>
            </a:r>
            <a:r>
              <a:rPr lang="de-DE" sz="2400" dirty="0">
                <a:latin typeface="Arial" panose="020B0604020202020204" pitchFamily="34" charset="0"/>
                <a:ea typeface="Calibri" panose="020F0502020204030204" pitchFamily="34" charset="0"/>
                <a:cs typeface="Arial" panose="020B0604020202020204" pitchFamily="34" charset="0"/>
              </a:rPr>
              <a:t>werbe für dich.</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Weniger ist mehr, treffe eine gute Auswahl (siehe in deine Aufzeichnungen).</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3DF8A5FF-D568-4AD8-A35A-E1E2457BD16E}"/>
              </a:ext>
            </a:extLst>
          </p:cNvPr>
          <p:cNvSpPr txBox="1"/>
          <p:nvPr/>
        </p:nvSpPr>
        <p:spPr>
          <a:xfrm>
            <a:off x="586310" y="3016192"/>
            <a:ext cx="9408295" cy="2765372"/>
          </a:xfrm>
          <a:prstGeom prst="rect">
            <a:avLst/>
          </a:prstGeom>
          <a:solidFill>
            <a:schemeClr val="bg1"/>
          </a:solidFill>
        </p:spPr>
        <p:txBody>
          <a:bodyPr wrap="square" rtlCol="0">
            <a:spAutoFit/>
          </a:bodyPr>
          <a:lstStyle/>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bin sehr zuverlässig. Wenn ich zum Beispiel etwas für meine Eltern, die Schule oder meine Freunde erledigen soll, vergesse ich das nie. Man kann sich auf mein Wort verlassen.</a:t>
            </a: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kann mich gut in andere Menschen hineinversetzen. In meinem Praktikum im Einzelhandel habe ich festgestellt, dass ich gut auf Menschen zugehen kann und schnell verstehe, wie ich sie unterstützen kann. </a:t>
            </a:r>
            <a:endParaRPr lang="de-DE"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565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p>
          <a:p>
            <a:pPr marL="756900" lvl="1" indent="-342900">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Haben Sie noch Fragen an uns?</a:t>
            </a:r>
          </a:p>
          <a:p>
            <a:pPr marL="1156950" lvl="2" indent="-342900">
              <a:buClrTx/>
              <a:buSzPct val="100000"/>
            </a:pPr>
            <a:r>
              <a:rPr lang="de-DE" sz="2400" dirty="0">
                <a:latin typeface="Arial" panose="020B0604020202020204" pitchFamily="34" charset="0"/>
                <a:ea typeface="Calibri" panose="020F0502020204030204" pitchFamily="34" charset="0"/>
                <a:cs typeface="Arial" panose="020B0604020202020204" pitchFamily="34" charset="0"/>
              </a:rPr>
              <a:t>Überlege dir unbedingt zwei bis drei eigene Fragen. </a:t>
            </a:r>
            <a:br>
              <a:rPr lang="de-DE" sz="2400" dirty="0">
                <a:latin typeface="Arial" panose="020B0604020202020204" pitchFamily="34" charset="0"/>
                <a:ea typeface="Calibri" panose="020F0502020204030204" pitchFamily="34" charset="0"/>
                <a:cs typeface="Arial" panose="020B0604020202020204" pitchFamily="34" charset="0"/>
              </a:rPr>
            </a:br>
            <a:r>
              <a:rPr lang="de-DE" sz="2400" dirty="0">
                <a:latin typeface="Arial" panose="020B0604020202020204" pitchFamily="34" charset="0"/>
                <a:ea typeface="Calibri" panose="020F0502020204030204" pitchFamily="34" charset="0"/>
                <a:cs typeface="Arial" panose="020B0604020202020204" pitchFamily="34" charset="0"/>
              </a:rPr>
              <a:t>Hierdurch zeigst du dein Interesse am Unternehmen.</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1156950" lvl="2" indent="-342900">
              <a:buClrTx/>
              <a:buSzPct val="100000"/>
            </a:pPr>
            <a:endParaRPr lang="de-DE" sz="22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4" name="Textfeld 3">
            <a:extLst>
              <a:ext uri="{FF2B5EF4-FFF2-40B4-BE49-F238E27FC236}">
                <a16:creationId xmlns:a16="http://schemas.microsoft.com/office/drawing/2014/main" id="{C889E597-644D-4F90-B4EF-1855FDEAE2E1}"/>
              </a:ext>
            </a:extLst>
          </p:cNvPr>
          <p:cNvSpPr txBox="1"/>
          <p:nvPr/>
        </p:nvSpPr>
        <p:spPr>
          <a:xfrm>
            <a:off x="946298" y="2990406"/>
            <a:ext cx="9271590" cy="2739211"/>
          </a:xfrm>
          <a:prstGeom prst="rect">
            <a:avLst/>
          </a:prstGeom>
          <a:solidFill>
            <a:schemeClr val="bg1"/>
          </a:solidFill>
        </p:spPr>
        <p:txBody>
          <a:bodyPr wrap="square" rtlCol="0">
            <a:spAutoFit/>
          </a:bodyPr>
          <a:lstStyle/>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Gibt es noch andere Auszubildende in Ihrem Unternehmen?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Welche Abteilungen lernt man während der Ausbildung kennen?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Wie sind die Wahrscheinlichkeiten nach der Ausbildung übernommen zu werden?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Kann ich mich nach der Ausbildung bei Ihnen weiterqualifizieren?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In welcher Schule findet der Berufsschulunterricht statt? </a:t>
            </a:r>
          </a:p>
        </p:txBody>
      </p:sp>
    </p:spTree>
    <p:extLst>
      <p:ext uri="{BB962C8B-B14F-4D97-AF65-F5344CB8AC3E}">
        <p14:creationId xmlns:p14="http://schemas.microsoft.com/office/powerpoint/2010/main" val="3757533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p>
          <a:p>
            <a:pPr marL="756900" lvl="1" indent="-342900">
              <a:buClrTx/>
              <a:buSzPct val="100000"/>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Welchen Eindruck haben Sie durch das Gespräch von unserem </a:t>
            </a:r>
            <a:b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b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Unternehmen gewonnen?</a:t>
            </a:r>
          </a:p>
          <a:p>
            <a:pPr marL="1156950" lvl="2" indent="-342900">
              <a:buClrTx/>
              <a:buSzPct val="100000"/>
            </a:pPr>
            <a: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Bedanke dich für das informative Gespräch und </a:t>
            </a:r>
            <a:b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br>
            <a: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hebe die interessanten Punkte hervor.</a:t>
            </a:r>
          </a:p>
          <a:p>
            <a:pPr marL="414000" lvl="1" indent="0">
              <a:lnSpc>
                <a:spcPct val="107000"/>
              </a:lnSpc>
              <a:buClrTx/>
              <a:buSzPct val="100000"/>
              <a:buNone/>
            </a:pPr>
            <a:endParaRPr lang="de-DE" sz="2200"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E63D7430-DC6E-4616-BE0D-941BB377B0E7}"/>
              </a:ext>
            </a:extLst>
          </p:cNvPr>
          <p:cNvSpPr txBox="1"/>
          <p:nvPr/>
        </p:nvSpPr>
        <p:spPr>
          <a:xfrm>
            <a:off x="1057570" y="3301409"/>
            <a:ext cx="8080745" cy="1754326"/>
          </a:xfrm>
          <a:prstGeom prst="rect">
            <a:avLst/>
          </a:prstGeom>
          <a:solidFill>
            <a:schemeClr val="bg1"/>
          </a:solidFill>
        </p:spPr>
        <p:txBody>
          <a:bodyPr wrap="square" rtlCol="0">
            <a:spAutoFit/>
          </a:bodyPr>
          <a:lstStyle/>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Ich habe einen sehr positiven Eindruck gewonnen. </a:t>
            </a:r>
          </a:p>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Vielen Dank, dass Sie sich die Zeit genommen haben.</a:t>
            </a:r>
          </a:p>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Die Aufgaben, die ich in der Ausbildung kennenlerne, </a:t>
            </a:r>
            <a:br>
              <a:rPr lang="de-DE" sz="2200" dirty="0">
                <a:solidFill>
                  <a:srgbClr val="0070C0"/>
                </a:solidFill>
                <a:latin typeface="Comic Sans MS" panose="030F0702030302020204" pitchFamily="66" charset="0"/>
                <a:cs typeface="Tahoma" panose="020B0604030504040204" pitchFamily="34" charset="0"/>
              </a:rPr>
            </a:br>
            <a:r>
              <a:rPr lang="de-DE" sz="2200" dirty="0">
                <a:solidFill>
                  <a:srgbClr val="0070C0"/>
                </a:solidFill>
                <a:latin typeface="Comic Sans MS" panose="030F0702030302020204" pitchFamily="66" charset="0"/>
                <a:cs typeface="Tahoma" panose="020B0604030504040204" pitchFamily="34" charset="0"/>
              </a:rPr>
              <a:t>hören sich sehr spannend an.</a:t>
            </a:r>
          </a:p>
        </p:txBody>
      </p:sp>
    </p:spTree>
    <p:extLst>
      <p:ext uri="{BB962C8B-B14F-4D97-AF65-F5344CB8AC3E}">
        <p14:creationId xmlns:p14="http://schemas.microsoft.com/office/powerpoint/2010/main" val="2725617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endParaRPr lang="de-DE" sz="2200" dirty="0">
              <a:solidFill>
                <a:schemeClr val="accent2">
                  <a:lumMod val="50000"/>
                </a:schemeClr>
              </a:solidFill>
              <a:latin typeface="Arial" panose="020B0604020202020204" pitchFamily="34" charset="0"/>
              <a:cs typeface="Arial" panose="020B0604020202020204" pitchFamily="34" charset="0"/>
            </a:endParaRPr>
          </a:p>
          <a:p>
            <a:pPr marL="414000" lvl="1" indent="0">
              <a:lnSpc>
                <a:spcPct val="107000"/>
              </a:lnSpc>
              <a:buClrTx/>
              <a:buSzPct val="100000"/>
              <a:buNone/>
            </a:pPr>
            <a:r>
              <a:rPr lang="de-DE" sz="2200" b="1" dirty="0">
                <a:solidFill>
                  <a:schemeClr val="accent2">
                    <a:lumMod val="50000"/>
                  </a:schemeClr>
                </a:solidFill>
                <a:latin typeface="Arial" panose="020B0604020202020204" pitchFamily="34" charset="0"/>
                <a:cs typeface="Arial" panose="020B0604020202020204" pitchFamily="34" charset="0"/>
              </a:rPr>
              <a:t>Muss am Ende: </a:t>
            </a:r>
          </a:p>
          <a:p>
            <a:pPr marL="414000" lvl="1" indent="0">
              <a:lnSpc>
                <a:spcPct val="107000"/>
              </a:lnSpc>
              <a:buClrTx/>
              <a:buSzPct val="100000"/>
              <a:buNone/>
            </a:pPr>
            <a:r>
              <a:rPr lang="de-DE" sz="2400" dirty="0">
                <a:solidFill>
                  <a:schemeClr val="accent2">
                    <a:lumMod val="50000"/>
                  </a:schemeClr>
                </a:solidFill>
                <a:latin typeface="Comic Sans MS" panose="030F0702030302020204" pitchFamily="66" charset="0"/>
                <a:cs typeface="Tahoma" panose="020B0604030504040204" pitchFamily="34" charset="0"/>
              </a:rPr>
              <a:t>Vielen Dank, dass Sie bei uns waren. Sie hören spätestens in der nächsten </a:t>
            </a:r>
            <a:br>
              <a:rPr lang="de-DE" sz="2400" dirty="0">
                <a:solidFill>
                  <a:schemeClr val="accent2">
                    <a:lumMod val="50000"/>
                  </a:schemeClr>
                </a:solidFill>
                <a:latin typeface="Comic Sans MS" panose="030F0702030302020204" pitchFamily="66" charset="0"/>
                <a:cs typeface="Tahoma" panose="020B0604030504040204" pitchFamily="34" charset="0"/>
              </a:rPr>
            </a:br>
            <a:r>
              <a:rPr lang="de-DE" sz="2400" dirty="0">
                <a:solidFill>
                  <a:schemeClr val="accent2">
                    <a:lumMod val="50000"/>
                  </a:schemeClr>
                </a:solidFill>
                <a:latin typeface="Comic Sans MS" panose="030F0702030302020204" pitchFamily="66" charset="0"/>
                <a:cs typeface="Tahoma" panose="020B0604030504040204" pitchFamily="34" charset="0"/>
              </a:rPr>
              <a:t>Woche von uns. Auf Wiedersehen, Herr/Frau….</a:t>
            </a:r>
          </a:p>
          <a:p>
            <a:pPr marL="414000" lvl="1" indent="0">
              <a:lnSpc>
                <a:spcPct val="107000"/>
              </a:lnSpc>
              <a:buClrTx/>
              <a:buSzPct val="100000"/>
              <a:buNone/>
            </a:pPr>
            <a:endParaRPr lang="de-DE" sz="22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882C3A8A-5C2D-4671-A9D4-37440F1E7568}"/>
              </a:ext>
            </a:extLst>
          </p:cNvPr>
          <p:cNvSpPr txBox="1"/>
          <p:nvPr/>
        </p:nvSpPr>
        <p:spPr>
          <a:xfrm>
            <a:off x="705366" y="3931389"/>
            <a:ext cx="8540603" cy="1825500"/>
          </a:xfrm>
          <a:prstGeom prst="rect">
            <a:avLst/>
          </a:prstGeom>
          <a:solidFill>
            <a:schemeClr val="bg1"/>
          </a:solidFill>
        </p:spPr>
        <p:txBody>
          <a:bodyPr wrap="square" rtlCol="0">
            <a:spAutoFit/>
          </a:bodyPr>
          <a:lstStyle/>
          <a:p>
            <a:pPr marL="414000" lvl="1" indent="0">
              <a:lnSpc>
                <a:spcPct val="107000"/>
              </a:lnSpc>
              <a:spcBef>
                <a:spcPts val="600"/>
              </a:spcBef>
              <a:spcAft>
                <a:spcPts val="600"/>
              </a:spcAft>
              <a:buClrTx/>
              <a:buSzPct val="100000"/>
              <a:buNone/>
            </a:pPr>
            <a:r>
              <a:rPr lang="de-DE" sz="2200" dirty="0">
                <a:solidFill>
                  <a:srgbClr val="0070C0"/>
                </a:solidFill>
                <a:latin typeface="Comic Sans MS" panose="030F0702030302020204" pitchFamily="66" charset="0"/>
                <a:cs typeface="Tahoma" panose="020B0604030504040204" pitchFamily="34" charset="0"/>
              </a:rPr>
              <a:t>Ich bedanke mich auch bei Ihnen für das Gespräch und ich bin sehr gespannt auf ihre Rückmeldung. </a:t>
            </a:r>
          </a:p>
          <a:p>
            <a:pPr marL="414000" lvl="1" indent="0">
              <a:lnSpc>
                <a:spcPct val="107000"/>
              </a:lnSpc>
              <a:spcBef>
                <a:spcPts val="600"/>
              </a:spcBef>
              <a:spcAft>
                <a:spcPts val="600"/>
              </a:spcAft>
              <a:buClrTx/>
              <a:buSzPct val="100000"/>
              <a:buNone/>
            </a:pPr>
            <a:r>
              <a:rPr lang="de-DE" sz="2200" dirty="0">
                <a:solidFill>
                  <a:srgbClr val="0070C0"/>
                </a:solidFill>
                <a:latin typeface="Comic Sans MS" panose="030F0702030302020204" pitchFamily="66" charset="0"/>
                <a:cs typeface="Tahoma" panose="020B0604030504040204" pitchFamily="34" charset="0"/>
              </a:rPr>
              <a:t>Auf Wiedersehen, Herr/Frau….</a:t>
            </a:r>
          </a:p>
          <a:p>
            <a:pPr>
              <a:spcBef>
                <a:spcPts val="600"/>
              </a:spcBef>
              <a:spcAft>
                <a:spcPts val="600"/>
              </a:spcAft>
            </a:pPr>
            <a:endParaRPr lang="de-DE" sz="2200" dirty="0"/>
          </a:p>
        </p:txBody>
      </p:sp>
    </p:spTree>
    <p:extLst>
      <p:ext uri="{BB962C8B-B14F-4D97-AF65-F5344CB8AC3E}">
        <p14:creationId xmlns:p14="http://schemas.microsoft.com/office/powerpoint/2010/main" val="2417251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558810" y="505837"/>
            <a:ext cx="9217488" cy="1179953"/>
          </a:xfrm>
          <a:noFill/>
        </p:spPr>
        <p:txBody>
          <a:bodyPr rtlCol="0" anchor="b">
            <a:normAutofit/>
          </a:bodyPr>
          <a:lstStyle/>
          <a:p>
            <a:pPr marL="36900" algn="ctr">
              <a:buSzPct val="100000"/>
            </a:pPr>
            <a:r>
              <a:rPr lang="de-DE" sz="28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Durchführung Rollenspiel „Vorstellungsgespräche“</a:t>
            </a:r>
            <a:br>
              <a:rPr lang="de-DE" sz="28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de-DE" sz="2800" b="1" dirty="0">
                <a:solidFill>
                  <a:schemeClr val="accent2">
                    <a:lumMod val="50000"/>
                  </a:schemeClr>
                </a:solidFill>
                <a:latin typeface="Arial" panose="020B0604020202020204" pitchFamily="34" charset="0"/>
                <a:cs typeface="Arial" panose="020B0604020202020204" pitchFamily="34" charset="0"/>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1588921" y="4174051"/>
            <a:ext cx="5498199" cy="1680623"/>
          </a:xfrm>
        </p:spPr>
        <p:txBody>
          <a:bodyPr rtlCol="0" anchor="t">
            <a:noAutofit/>
          </a:bodyPr>
          <a:lstStyle/>
          <a:p>
            <a:pPr marL="36900" indent="0">
              <a:buClrTx/>
              <a:buSzPct val="100000"/>
              <a:buNone/>
            </a:pPr>
            <a:endParaRPr lang="de-DE" sz="2400" dirty="0">
              <a:solidFill>
                <a:schemeClr val="bg1"/>
              </a:solidFill>
            </a:endParaRPr>
          </a:p>
        </p:txBody>
      </p:sp>
      <p:pic>
        <p:nvPicPr>
          <p:cNvPr id="4" name="Grafik 3">
            <a:extLst>
              <a:ext uri="{FF2B5EF4-FFF2-40B4-BE49-F238E27FC236}">
                <a16:creationId xmlns:a16="http://schemas.microsoft.com/office/drawing/2014/main" id="{5D46BDF4-8A62-446C-F9AC-D27E176739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56" b="2377"/>
          <a:stretch/>
        </p:blipFill>
        <p:spPr bwMode="auto">
          <a:xfrm>
            <a:off x="1669925" y="1353031"/>
            <a:ext cx="6995258" cy="4882400"/>
          </a:xfrm>
          <a:prstGeom prst="rect">
            <a:avLst/>
          </a:prstGeom>
          <a:solidFill>
            <a:srgbClr val="00B0F0"/>
          </a:solidFill>
          <a:ln>
            <a:noFill/>
          </a:ln>
          <a:extLst>
            <a:ext uri="{53640926-AAD7-44D8-BBD7-CCE9431645EC}">
              <a14:shadowObscured xmlns:a14="http://schemas.microsoft.com/office/drawing/2010/main"/>
            </a:ext>
          </a:extLst>
        </p:spPr>
      </p:pic>
      <p:sp>
        <p:nvSpPr>
          <p:cNvPr id="5" name="Textfeld 2">
            <a:extLst>
              <a:ext uri="{FF2B5EF4-FFF2-40B4-BE49-F238E27FC236}">
                <a16:creationId xmlns:a16="http://schemas.microsoft.com/office/drawing/2014/main" id="{0FCB622C-C13D-8ADF-1118-3C4B745F09A9}"/>
              </a:ext>
            </a:extLst>
          </p:cNvPr>
          <p:cNvSpPr txBox="1">
            <a:spLocks noChangeArrowheads="1"/>
          </p:cNvSpPr>
          <p:nvPr/>
        </p:nvSpPr>
        <p:spPr bwMode="auto">
          <a:xfrm>
            <a:off x="2569182" y="1855085"/>
            <a:ext cx="1905541" cy="677899"/>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6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Abteilungsleiter:in Personalabteilung</a:t>
            </a:r>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feld 2">
            <a:extLst>
              <a:ext uri="{FF2B5EF4-FFF2-40B4-BE49-F238E27FC236}">
                <a16:creationId xmlns:a16="http://schemas.microsoft.com/office/drawing/2014/main" id="{6D4900B2-DE07-5140-45C7-401E79543807}"/>
              </a:ext>
            </a:extLst>
          </p:cNvPr>
          <p:cNvSpPr txBox="1">
            <a:spLocks noChangeArrowheads="1"/>
          </p:cNvSpPr>
          <p:nvPr/>
        </p:nvSpPr>
        <p:spPr bwMode="auto">
          <a:xfrm>
            <a:off x="6204624" y="1854200"/>
            <a:ext cx="1329967" cy="529077"/>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gn="ctr">
              <a:lnSpc>
                <a:spcPct val="150000"/>
              </a:lnSpc>
              <a:spcBef>
                <a:spcPts val="600"/>
              </a:spcBef>
              <a:spcAft>
                <a:spcPts val="600"/>
              </a:spcAft>
            </a:pPr>
            <a:r>
              <a:rPr lang="de-DE"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Bewerber:in</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de-DE"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feld 2">
            <a:extLst>
              <a:ext uri="{FF2B5EF4-FFF2-40B4-BE49-F238E27FC236}">
                <a16:creationId xmlns:a16="http://schemas.microsoft.com/office/drawing/2014/main" id="{1310C879-F7CA-5E36-45EE-7A51736A11D4}"/>
              </a:ext>
            </a:extLst>
          </p:cNvPr>
          <p:cNvSpPr txBox="1">
            <a:spLocks noChangeArrowheads="1"/>
          </p:cNvSpPr>
          <p:nvPr/>
        </p:nvSpPr>
        <p:spPr bwMode="auto">
          <a:xfrm>
            <a:off x="4474723" y="5603620"/>
            <a:ext cx="1683401" cy="502108"/>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gn="ctr">
              <a:lnSpc>
                <a:spcPct val="150000"/>
              </a:lnSpc>
              <a:spcBef>
                <a:spcPts val="600"/>
              </a:spcBef>
              <a:spcAft>
                <a:spcPts val="600"/>
              </a:spcAft>
            </a:pPr>
            <a:r>
              <a:rPr lang="de-DE"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Beobachter:in</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de-DE"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5942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094855" y="1261331"/>
            <a:ext cx="3497565" cy="3002662"/>
          </a:xfrm>
        </p:spPr>
        <p:txBody>
          <a:bodyPr vert="horz" lIns="91440" tIns="45720" rIns="91440" bIns="45720" rtlCol="0" anchor="b">
            <a:normAutofit/>
          </a:bodyPr>
          <a:lstStyle/>
          <a:p>
            <a:pPr marL="36900">
              <a:lnSpc>
                <a:spcPct val="90000"/>
              </a:lnSpc>
              <a:buSzPct val="100000"/>
            </a:pPr>
            <a:r>
              <a:rPr lang="en-US" sz="2400" b="1" dirty="0">
                <a:effectLst/>
              </a:rPr>
              <a:t>Feedback </a:t>
            </a:r>
            <a:r>
              <a:rPr lang="en-US" sz="2400" b="1" dirty="0" err="1">
                <a:effectLst/>
              </a:rPr>
              <a:t>Lernprozess</a:t>
            </a:r>
            <a:r>
              <a:rPr lang="en-US" sz="2400" b="1" dirty="0">
                <a:effectLst/>
              </a:rPr>
              <a:t> und </a:t>
            </a:r>
            <a:r>
              <a:rPr lang="en-US" sz="2400" b="1" dirty="0" err="1">
                <a:effectLst/>
              </a:rPr>
              <a:t>Auswertung</a:t>
            </a:r>
            <a:r>
              <a:rPr lang="en-US" sz="2400" b="1" dirty="0">
                <a:effectLst/>
              </a:rPr>
              <a:t> der </a:t>
            </a:r>
            <a:r>
              <a:rPr lang="en-US" sz="2400" b="1" dirty="0" err="1">
                <a:effectLst/>
              </a:rPr>
              <a:t>simulierten</a:t>
            </a:r>
            <a:r>
              <a:rPr lang="en-US" sz="2400" b="1" dirty="0">
                <a:effectLst/>
              </a:rPr>
              <a:t> </a:t>
            </a:r>
            <a:r>
              <a:rPr lang="en-US" sz="2400" b="1" dirty="0" err="1">
                <a:effectLst/>
              </a:rPr>
              <a:t>Vorstellungsgespräche</a:t>
            </a:r>
            <a:br>
              <a:rPr lang="en-US" sz="2400" b="1" dirty="0">
                <a:effectLst/>
              </a:rPr>
            </a:br>
            <a:r>
              <a:rPr lang="en-US" sz="2400" b="1" dirty="0">
                <a:effectLst/>
              </a:rPr>
              <a:t> </a:t>
            </a:r>
            <a:br>
              <a:rPr lang="en-US" sz="2400" b="1" dirty="0">
                <a:effectLst/>
              </a:rPr>
            </a:br>
            <a:r>
              <a:rPr lang="en-US" sz="2400" b="1" dirty="0" err="1">
                <a:effectLst/>
              </a:rPr>
              <a:t>Ausblick</a:t>
            </a:r>
            <a:r>
              <a:rPr lang="en-US" sz="2400" b="1" dirty="0">
                <a:effectLst/>
              </a:rPr>
              <a:t> auf </a:t>
            </a:r>
            <a:r>
              <a:rPr lang="en-US" sz="2400" b="1" dirty="0" err="1">
                <a:effectLst/>
              </a:rPr>
              <a:t>nächste</a:t>
            </a:r>
            <a:r>
              <a:rPr lang="en-US" sz="2400" b="1" dirty="0">
                <a:effectLst/>
              </a:rPr>
              <a:t> </a:t>
            </a:r>
            <a:r>
              <a:rPr lang="en-US" sz="2400" b="1" dirty="0" err="1">
                <a:effectLst/>
              </a:rPr>
              <a:t>Unterrichtsstunden</a:t>
            </a:r>
            <a:r>
              <a:rPr lang="en-US" sz="2400" b="1" dirty="0"/>
              <a:t>	</a:t>
            </a:r>
          </a:p>
        </p:txBody>
      </p:sp>
      <p:sp>
        <p:nvSpPr>
          <p:cNvPr id="21" name="Isosceles Triangle 20">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Grafik 3">
            <a:extLst>
              <a:ext uri="{FF2B5EF4-FFF2-40B4-BE49-F238E27FC236}">
                <a16:creationId xmlns:a16="http://schemas.microsoft.com/office/drawing/2014/main" id="{4C2A4254-E6A0-1194-A820-4CEE8E3FD8CF}"/>
              </a:ext>
            </a:extLst>
          </p:cNvPr>
          <p:cNvPicPr>
            <a:picLocks noChangeAspect="1"/>
          </p:cNvPicPr>
          <p:nvPr/>
        </p:nvPicPr>
        <p:blipFill rotWithShape="1">
          <a:blip r:embed="rId3"/>
          <a:srcRect l="27679" t="47577" r="59678" b="18709"/>
          <a:stretch/>
        </p:blipFill>
        <p:spPr>
          <a:xfrm>
            <a:off x="1440527" y="1261330"/>
            <a:ext cx="4335429" cy="4335340"/>
          </a:xfrm>
          <a:prstGeom prst="rect">
            <a:avLst/>
          </a:prstGeom>
        </p:spPr>
      </p:pic>
    </p:spTree>
    <p:extLst>
      <p:ext uri="{BB962C8B-B14F-4D97-AF65-F5344CB8AC3E}">
        <p14:creationId xmlns:p14="http://schemas.microsoft.com/office/powerpoint/2010/main" val="276260856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2B124-7855-4AD7-A267-14DED1A1EF68}"/>
              </a:ext>
            </a:extLst>
          </p:cNvPr>
          <p:cNvSpPr>
            <a:spLocks noGrp="1"/>
          </p:cNvSpPr>
          <p:nvPr>
            <p:ph type="title"/>
          </p:nvPr>
        </p:nvSpPr>
        <p:spPr/>
        <p:txBody>
          <a:bodyPr>
            <a:normAutofit/>
          </a:bodyPr>
          <a:lstStyle/>
          <a:p>
            <a:pPr algn="ctr"/>
            <a:r>
              <a:rPr lang="de-DE" dirty="0"/>
              <a:t>Vielen Dank für Eure Aufmerksamkeit und das Interesse </a:t>
            </a:r>
          </a:p>
        </p:txBody>
      </p:sp>
      <p:sp>
        <p:nvSpPr>
          <p:cNvPr id="8" name="Inhaltsplatzhalter 2">
            <a:extLst>
              <a:ext uri="{FF2B5EF4-FFF2-40B4-BE49-F238E27FC236}">
                <a16:creationId xmlns:a16="http://schemas.microsoft.com/office/drawing/2014/main" id="{CD94A50A-C11D-4359-BE25-8F836E5EEE45}"/>
              </a:ext>
            </a:extLst>
          </p:cNvPr>
          <p:cNvSpPr>
            <a:spLocks noGrp="1"/>
          </p:cNvSpPr>
          <p:nvPr>
            <p:ph idx="1"/>
          </p:nvPr>
        </p:nvSpPr>
        <p:spPr>
          <a:xfrm>
            <a:off x="7476304" y="5118987"/>
            <a:ext cx="4460270" cy="989418"/>
          </a:xfrm>
        </p:spPr>
        <p:txBody>
          <a:bodyPr>
            <a:normAutofit/>
          </a:bodyPr>
          <a:lstStyle/>
          <a:p>
            <a:pPr marL="0" indent="0" algn="ctr">
              <a:buNone/>
            </a:pPr>
            <a:r>
              <a:rPr lang="de-DE" sz="2400" b="1" dirty="0">
                <a:solidFill>
                  <a:schemeClr val="accent2">
                    <a:lumMod val="75000"/>
                  </a:schemeClr>
                </a:solidFill>
              </a:rPr>
              <a:t>Für Fragen stehe ich gerne </a:t>
            </a:r>
          </a:p>
          <a:p>
            <a:pPr marL="0" indent="0" algn="ctr">
              <a:buNone/>
            </a:pPr>
            <a:r>
              <a:rPr lang="de-DE" sz="2400" b="1" dirty="0">
                <a:solidFill>
                  <a:schemeClr val="accent2">
                    <a:lumMod val="75000"/>
                  </a:schemeClr>
                </a:solidFill>
              </a:rPr>
              <a:t>zur Verfügung ! </a:t>
            </a:r>
            <a:endParaRPr lang="de-DE" dirty="0"/>
          </a:p>
        </p:txBody>
      </p:sp>
      <p:pic>
        <p:nvPicPr>
          <p:cNvPr id="5" name="Picture 4" descr="any questions">
            <a:extLst>
              <a:ext uri="{FF2B5EF4-FFF2-40B4-BE49-F238E27FC236}">
                <a16:creationId xmlns:a16="http://schemas.microsoft.com/office/drawing/2014/main" id="{97C0475D-16B0-4CD9-B2C7-CB83E1075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331" y="1328037"/>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1F6845-88E4-4D98-B366-B3874328A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9" y="2441793"/>
            <a:ext cx="6831634" cy="303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3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842147" y="1520455"/>
            <a:ext cx="9440034" cy="4044031"/>
          </a:xfrm>
        </p:spPr>
        <p:txBody>
          <a:bodyPr rtlCol="0">
            <a:normAutofit/>
          </a:bodyPr>
          <a:lstStyle/>
          <a:p>
            <a:pPr algn="l"/>
            <a:r>
              <a:rPr lang="de-DE" sz="2000" dirty="0" err="1">
                <a:solidFill>
                  <a:schemeClr val="accent2">
                    <a:lumMod val="50000"/>
                  </a:schemeClr>
                </a:solidFill>
              </a:rPr>
              <a:t>Guth,K</a:t>
            </a:r>
            <a:r>
              <a:rPr lang="de-DE" sz="2000" dirty="0">
                <a:solidFill>
                  <a:schemeClr val="accent2">
                    <a:lumMod val="50000"/>
                  </a:schemeClr>
                </a:solidFill>
              </a:rPr>
              <a:t>.; Mery, M. &amp; Mohr, A. (2017). Das Vorstellungsgespräch zur Ausbildung – Die häufigsten Fragen, die besten Antworten – sicher zum Ausbildungsplatz</a:t>
            </a:r>
            <a:br>
              <a:rPr lang="de-DE" sz="2000" dirty="0">
                <a:solidFill>
                  <a:schemeClr val="accent2">
                    <a:lumMod val="50000"/>
                  </a:schemeClr>
                </a:solidFill>
              </a:rPr>
            </a:br>
            <a:br>
              <a:rPr lang="de-DE" sz="2000" dirty="0">
                <a:solidFill>
                  <a:schemeClr val="accent2">
                    <a:lumMod val="50000"/>
                  </a:schemeClr>
                </a:solidFill>
              </a:rPr>
            </a:br>
            <a:r>
              <a:rPr lang="de-DE" sz="2000" dirty="0">
                <a:solidFill>
                  <a:schemeClr val="accent2">
                    <a:lumMod val="50000"/>
                  </a:schemeClr>
                </a:solidFill>
              </a:rPr>
              <a:t>Methodenkiste Bundeszentrale für politische Bildung/</a:t>
            </a:r>
            <a:r>
              <a:rPr lang="de-DE" sz="2000" dirty="0" err="1">
                <a:solidFill>
                  <a:schemeClr val="accent2">
                    <a:lumMod val="50000"/>
                  </a:schemeClr>
                </a:solidFill>
              </a:rPr>
              <a:t>bpb</a:t>
            </a:r>
            <a:r>
              <a:rPr lang="de-DE" sz="2000" dirty="0">
                <a:solidFill>
                  <a:schemeClr val="accent2">
                    <a:lumMod val="50000"/>
                  </a:schemeClr>
                </a:solidFill>
              </a:rPr>
              <a:t> — Autor: Lothar Scholz — Redaktion: Katharina Reinhold — Gestaltung: www.leitwerk.com</a:t>
            </a:r>
            <a:br>
              <a:rPr lang="de-DE" sz="2000" dirty="0">
                <a:solidFill>
                  <a:schemeClr val="accent2">
                    <a:lumMod val="50000"/>
                  </a:schemeClr>
                </a:solidFill>
              </a:rPr>
            </a:br>
            <a:br>
              <a:rPr lang="de-DE" sz="2000" dirty="0">
                <a:solidFill>
                  <a:schemeClr val="accent2">
                    <a:lumMod val="50000"/>
                  </a:schemeClr>
                </a:solidFill>
              </a:rPr>
            </a:br>
            <a:br>
              <a:rPr lang="de-DE" sz="800" dirty="0">
                <a:solidFill>
                  <a:schemeClr val="accent2">
                    <a:lumMod val="50000"/>
                  </a:schemeClr>
                </a:solidFill>
              </a:rPr>
            </a:br>
            <a:r>
              <a:rPr lang="de-DE" sz="2000" dirty="0">
                <a:solidFill>
                  <a:schemeClr val="accent2">
                    <a:lumMod val="50000"/>
                  </a:schemeClr>
                </a:solidFill>
              </a:rPr>
              <a:t>Unterrichtsidee: Vorstellungsgespräch - planet-beruf.de  </a:t>
            </a:r>
            <a:r>
              <a:rPr lang="de-DE" sz="2000" dirty="0">
                <a:solidFill>
                  <a:schemeClr val="accent2">
                    <a:lumMod val="50000"/>
                  </a:schemeClr>
                </a:solidFill>
                <a:hlinkClick r:id="rId4">
                  <a:extLst>
                    <a:ext uri="{A12FA001-AC4F-418D-AE19-62706E023703}">
                      <ahyp:hlinkClr xmlns:ahyp="http://schemas.microsoft.com/office/drawing/2018/hyperlinkcolor" val="tx"/>
                    </a:ext>
                  </a:extLst>
                </a:hlinkClick>
              </a:rPr>
              <a:t>pb_UI_Fragen_im_Vorstellungsgespraech.doc (live.com)</a:t>
            </a:r>
            <a:br>
              <a:rPr lang="de-DE" sz="2000" dirty="0">
                <a:solidFill>
                  <a:schemeClr val="accent2">
                    <a:lumMod val="50000"/>
                  </a:schemeClr>
                </a:solidFill>
              </a:rPr>
            </a:br>
            <a:br>
              <a:rPr lang="de-DE" sz="2000" dirty="0">
                <a:solidFill>
                  <a:schemeClr val="accent2">
                    <a:lumMod val="50000"/>
                  </a:schemeClr>
                </a:solidFill>
              </a:rPr>
            </a:br>
            <a:r>
              <a:rPr lang="de-DE" sz="2000" dirty="0">
                <a:solidFill>
                  <a:schemeClr val="accent2">
                    <a:lumMod val="50000"/>
                  </a:schemeClr>
                </a:solidFill>
              </a:rPr>
              <a:t>Barz, H. (2021) PP zur Vorbereitung von Vorstellungsgespräch</a:t>
            </a:r>
            <a:br>
              <a:rPr lang="de-DE" sz="2000" dirty="0">
                <a:solidFill>
                  <a:schemeClr val="accent2">
                    <a:lumMod val="50000"/>
                  </a:schemeClr>
                </a:solidFill>
              </a:rPr>
            </a:br>
            <a:br>
              <a:rPr lang="de-DE" sz="2000" dirty="0">
                <a:solidFill>
                  <a:schemeClr val="accent2">
                    <a:lumMod val="50000"/>
                  </a:schemeClr>
                </a:solidFill>
              </a:rPr>
            </a:br>
            <a:r>
              <a:rPr lang="de-DE" sz="2000" dirty="0" err="1">
                <a:solidFill>
                  <a:schemeClr val="accent2">
                    <a:lumMod val="50000"/>
                  </a:schemeClr>
                </a:solidFill>
                <a:hlinkClick r:id="rId5">
                  <a:extLst>
                    <a:ext uri="{A12FA001-AC4F-418D-AE19-62706E023703}">
                      <ahyp:hlinkClr xmlns:ahyp="http://schemas.microsoft.com/office/drawing/2018/hyperlinkcolor" val="tx"/>
                    </a:ext>
                  </a:extLst>
                </a:hlinkClick>
              </a:rPr>
              <a:t>Vorstellungsgespräch</a:t>
            </a:r>
            <a:r>
              <a:rPr lang="de-DE" sz="2000" dirty="0">
                <a:solidFill>
                  <a:schemeClr val="accent2">
                    <a:lumMod val="50000"/>
                  </a:schemeClr>
                </a:solidFill>
                <a:hlinkClick r:id="rId5">
                  <a:extLst>
                    <a:ext uri="{A12FA001-AC4F-418D-AE19-62706E023703}">
                      <ahyp:hlinkClr xmlns:ahyp="http://schemas.microsoft.com/office/drawing/2018/hyperlinkcolor" val="tx"/>
                    </a:ext>
                  </a:extLst>
                </a:hlinkClick>
              </a:rPr>
              <a:t>: Tipps für 5 Phasen (karrierebibel.de)</a:t>
            </a:r>
            <a:endParaRPr lang="de-DE" sz="2000" dirty="0">
              <a:solidFill>
                <a:schemeClr val="accent2">
                  <a:lumMod val="50000"/>
                </a:schemeClr>
              </a:solidFill>
            </a:endParaRPr>
          </a:p>
        </p:txBody>
      </p:sp>
      <p:sp>
        <p:nvSpPr>
          <p:cNvPr id="7" name="Textfeld 6">
            <a:extLst>
              <a:ext uri="{FF2B5EF4-FFF2-40B4-BE49-F238E27FC236}">
                <a16:creationId xmlns:a16="http://schemas.microsoft.com/office/drawing/2014/main" id="{CFFF19A0-FB95-48BB-8A55-5B490900F784}"/>
              </a:ext>
            </a:extLst>
          </p:cNvPr>
          <p:cNvSpPr txBox="1"/>
          <p:nvPr/>
        </p:nvSpPr>
        <p:spPr>
          <a:xfrm>
            <a:off x="873919" y="6192321"/>
            <a:ext cx="6357936" cy="369332"/>
          </a:xfrm>
          <a:prstGeom prst="rect">
            <a:avLst/>
          </a:prstGeom>
          <a:noFill/>
        </p:spPr>
        <p:txBody>
          <a:bodyPr wrap="square">
            <a:spAutoFit/>
          </a:bodyPr>
          <a:lstStyle/>
          <a:p>
            <a:r>
              <a:rPr lang="de-DE" dirty="0">
                <a:solidFill>
                  <a:schemeClr val="accent2">
                    <a:lumMod val="50000"/>
                  </a:schemeClr>
                </a:solidFill>
              </a:rPr>
              <a:t>BFS_LF1_LS08_Vorstellungsgespräche durchführen</a:t>
            </a:r>
          </a:p>
        </p:txBody>
      </p:sp>
      <p:sp>
        <p:nvSpPr>
          <p:cNvPr id="6" name="Titel 1">
            <a:extLst>
              <a:ext uri="{FF2B5EF4-FFF2-40B4-BE49-F238E27FC236}">
                <a16:creationId xmlns:a16="http://schemas.microsoft.com/office/drawing/2014/main" id="{89559F60-4CE1-4E2F-86EA-1B60679F1F4A}"/>
              </a:ext>
            </a:extLst>
          </p:cNvPr>
          <p:cNvSpPr txBox="1">
            <a:spLocks/>
          </p:cNvSpPr>
          <p:nvPr/>
        </p:nvSpPr>
        <p:spPr>
          <a:xfrm>
            <a:off x="385102" y="373311"/>
            <a:ext cx="8687645" cy="1289235"/>
          </a:xfrm>
          <a:prstGeom prst="rect">
            <a:avLst/>
          </a:prstGeom>
          <a:noFill/>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900" algn="ctr">
              <a:buSzPct val="100000"/>
            </a:pPr>
            <a:r>
              <a:rPr lang="de-DE" sz="2800" b="1" dirty="0">
                <a:solidFill>
                  <a:schemeClr val="accent2">
                    <a:lumMod val="50000"/>
                  </a:schemeClr>
                </a:solidFill>
              </a:rPr>
              <a:t>Quellenangaben</a:t>
            </a:r>
            <a:br>
              <a:rPr lang="de-DE" sz="2800" b="1" dirty="0">
                <a:solidFill>
                  <a:schemeClr val="accent2">
                    <a:lumMod val="50000"/>
                  </a:schemeClr>
                </a:solidFill>
              </a:rPr>
            </a:br>
            <a:endParaRPr lang="de-DE" sz="28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09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77334" y="609600"/>
            <a:ext cx="8596668" cy="883862"/>
          </a:xfrm>
        </p:spPr>
        <p:txBody>
          <a:bodyPr rtlCol="0" anchor="b">
            <a:normAutofit/>
          </a:bodyPr>
          <a:lstStyle/>
          <a:p>
            <a:pPr marL="36900" lvl="0" indent="0" rtl="0">
              <a:buClrTx/>
              <a:buSzPct val="100000"/>
              <a:buNone/>
            </a:pPr>
            <a:r>
              <a:rPr lang="de-DE" sz="2800" b="1" dirty="0">
                <a:solidFill>
                  <a:schemeClr val="accent2">
                    <a:lumMod val="50000"/>
                  </a:schemeClr>
                </a:solidFill>
                <a:latin typeface="Arial" panose="020B0604020202020204" pitchFamily="34" charset="0"/>
                <a:ea typeface="Times New Roman" panose="02020603050405020304" pitchFamily="18" charset="0"/>
              </a:rPr>
              <a:t>Worum geht es – was könnt ihr erreichen? </a:t>
            </a:r>
            <a:endParaRPr lang="de-DE" sz="2400" dirty="0">
              <a:solidFill>
                <a:schemeClr val="accent2">
                  <a:lumMod val="50000"/>
                </a:schemeClr>
              </a:solidFill>
              <a:latin typeface="Arial" panose="020B0604020202020204" pitchFamily="34" charset="0"/>
              <a:ea typeface="Times New Roman" panose="02020603050405020304" pitchFamily="18" charset="0"/>
            </a:endParaRP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p:txBody>
          <a:bodyPr rtlCol="0" anchor="t">
            <a:noAutofit/>
          </a:bodyPr>
          <a:lstStyle/>
          <a:p>
            <a:pPr marL="36900" lvl="0" indent="0" rtl="0">
              <a:buClrTx/>
              <a:buSzPct val="100000"/>
              <a:buNone/>
            </a:pPr>
            <a:endParaRPr lang="de-DE" sz="11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ct val="150000"/>
              </a:lnSpc>
              <a:buClrTx/>
              <a:buSzPct val="100000"/>
              <a:buNone/>
            </a:pPr>
            <a:r>
              <a:rPr lang="de-DE" sz="2000" dirty="0">
                <a:solidFill>
                  <a:schemeClr val="accent2">
                    <a:lumMod val="50000"/>
                  </a:schemeClr>
                </a:solidFill>
                <a:latin typeface="Arial" panose="020B0604020202020204" pitchFamily="34" charset="0"/>
                <a:ea typeface="Times New Roman" panose="02020603050405020304" pitchFamily="18" charset="0"/>
              </a:rPr>
              <a:t>Selbständig </a:t>
            </a:r>
            <a:r>
              <a:rPr lang="de-DE" sz="2000" dirty="0">
                <a:solidFill>
                  <a:schemeClr val="accent2">
                    <a:lumMod val="50000"/>
                  </a:schemeClr>
                </a:solidFill>
                <a:effectLst/>
                <a:latin typeface="Arial" panose="020B0604020202020204" pitchFamily="34" charset="0"/>
                <a:ea typeface="Times New Roman" panose="02020603050405020304" pitchFamily="18" charset="0"/>
              </a:rPr>
              <a:t>Vorstellungsgespräche im Rahmen der </a:t>
            </a:r>
            <a:br>
              <a:rPr lang="de-DE" sz="2000" dirty="0">
                <a:solidFill>
                  <a:schemeClr val="accent2">
                    <a:lumMod val="50000"/>
                  </a:schemeClr>
                </a:solidFill>
                <a:effectLst/>
                <a:latin typeface="Arial" panose="020B0604020202020204" pitchFamily="34" charset="0"/>
                <a:ea typeface="Times New Roman" panose="02020603050405020304" pitchFamily="18" charset="0"/>
              </a:rPr>
            </a:br>
            <a:r>
              <a:rPr lang="de-DE" sz="2000" dirty="0">
                <a:solidFill>
                  <a:schemeClr val="accent2">
                    <a:lumMod val="50000"/>
                  </a:schemeClr>
                </a:solidFill>
                <a:latin typeface="Arial" panose="020B0604020202020204" pitchFamily="34" charset="0"/>
                <a:ea typeface="Times New Roman" panose="02020603050405020304" pitchFamily="18" charset="0"/>
              </a:rPr>
              <a:t>Ausbildungsplatzsuche </a:t>
            </a:r>
            <a:r>
              <a:rPr lang="de-DE" sz="2000" dirty="0">
                <a:solidFill>
                  <a:schemeClr val="accent2">
                    <a:lumMod val="50000"/>
                  </a:schemeClr>
                </a:solidFill>
                <a:effectLst/>
                <a:latin typeface="Arial" panose="020B0604020202020204" pitchFamily="34" charset="0"/>
                <a:ea typeface="Times New Roman" panose="02020603050405020304" pitchFamily="18" charset="0"/>
              </a:rPr>
              <a:t>kompetent </a:t>
            </a:r>
            <a:br>
              <a:rPr lang="de-DE" sz="2000" dirty="0">
                <a:solidFill>
                  <a:schemeClr val="accent2">
                    <a:lumMod val="50000"/>
                  </a:schemeClr>
                </a:solidFill>
                <a:effectLst/>
                <a:latin typeface="Arial" panose="020B0604020202020204" pitchFamily="34" charset="0"/>
                <a:ea typeface="Times New Roman" panose="02020603050405020304" pitchFamily="18" charset="0"/>
              </a:rPr>
            </a:br>
            <a:r>
              <a:rPr lang="de-DE" sz="2000" dirty="0">
                <a:solidFill>
                  <a:schemeClr val="accent2">
                    <a:lumMod val="50000"/>
                  </a:schemeClr>
                </a:solidFill>
                <a:effectLst/>
                <a:latin typeface="Arial" panose="020B0604020202020204" pitchFamily="34" charset="0"/>
                <a:ea typeface="Times New Roman" panose="02020603050405020304" pitchFamily="18" charset="0"/>
              </a:rPr>
              <a:t>vorzubereiten und durchzuführen.</a:t>
            </a: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7133379" y="1493462"/>
            <a:ext cx="4805915" cy="4284695"/>
            <a:chOff x="6144554" y="1927650"/>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144554" y="1927650"/>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WHAT</a:t>
              </a: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166223" y="2984416"/>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065074" y="3632883"/>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254320" y="4239545"/>
            <a:ext cx="688009" cy="369332"/>
          </a:xfrm>
          <a:prstGeom prst="rect">
            <a:avLst/>
          </a:prstGeom>
          <a:noFill/>
        </p:spPr>
        <p:txBody>
          <a:bodyPr wrap="none" rtlCol="0">
            <a:spAutoFit/>
          </a:bodyPr>
          <a:lstStyle/>
          <a:p>
            <a:r>
              <a:rPr lang="de-DE"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254320" y="5072680"/>
            <a:ext cx="780983" cy="369332"/>
          </a:xfrm>
          <a:prstGeom prst="rect">
            <a:avLst/>
          </a:prstGeom>
          <a:noFill/>
        </p:spPr>
        <p:txBody>
          <a:bodyPr wrap="none" rtlCol="0">
            <a:spAutoFit/>
          </a:bodyPr>
          <a:lstStyle/>
          <a:p>
            <a:r>
              <a:rPr lang="de-DE" dirty="0">
                <a:solidFill>
                  <a:schemeClr val="bg1"/>
                </a:solidFill>
              </a:rPr>
              <a:t>WHAT</a:t>
            </a:r>
          </a:p>
        </p:txBody>
      </p:sp>
      <p:sp>
        <p:nvSpPr>
          <p:cNvPr id="13" name="Pfeil: nach rechts 12">
            <a:extLst>
              <a:ext uri="{FF2B5EF4-FFF2-40B4-BE49-F238E27FC236}">
                <a16:creationId xmlns:a16="http://schemas.microsoft.com/office/drawing/2014/main" id="{FF1E3F85-4529-45D9-8A80-0943282C50F9}"/>
              </a:ext>
            </a:extLst>
          </p:cNvPr>
          <p:cNvSpPr/>
          <p:nvPr/>
        </p:nvSpPr>
        <p:spPr>
          <a:xfrm>
            <a:off x="6159357" y="3484296"/>
            <a:ext cx="2733054" cy="388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959BD82-C2EC-87B6-B518-93F8013C3400}"/>
              </a:ext>
            </a:extLst>
          </p:cNvPr>
          <p:cNvSpPr txBox="1"/>
          <p:nvPr/>
        </p:nvSpPr>
        <p:spPr>
          <a:xfrm>
            <a:off x="8478466" y="5847671"/>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235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981665" y="2276272"/>
            <a:ext cx="7834937" cy="1887166"/>
          </a:xfrm>
        </p:spPr>
        <p:txBody>
          <a:bodyPr rtlCol="0" anchor="t">
            <a:noAutofit/>
          </a:bodyPr>
          <a:lstStyle/>
          <a:p>
            <a:pPr marL="36900" lvl="0" indent="0" rtl="0">
              <a:buClrTx/>
              <a:buSzPct val="100000"/>
              <a:buNone/>
            </a:pPr>
            <a:endParaRPr lang="de-DE" sz="11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ts val="2000"/>
              </a:lnSpc>
              <a:buClrTx/>
              <a:buSzPct val="100000"/>
              <a:buNone/>
            </a:pPr>
            <a:endParaRPr lang="de-DE" sz="20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Durch Simulation von persönlich motivierten</a:t>
            </a: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Vorstellungsge</a:t>
            </a:r>
            <a:r>
              <a:rPr lang="de-DE" sz="2000" dirty="0">
                <a:solidFill>
                  <a:schemeClr val="accent2">
                    <a:lumMod val="50000"/>
                  </a:schemeClr>
                </a:solidFill>
                <a:latin typeface="Arial" panose="020B0604020202020204" pitchFamily="34" charset="0"/>
                <a:ea typeface="Times New Roman" panose="02020603050405020304" pitchFamily="18" charset="0"/>
              </a:rPr>
              <a:t>sprächen mit </a:t>
            </a:r>
            <a:r>
              <a:rPr lang="de-DE" sz="2000" dirty="0">
                <a:solidFill>
                  <a:schemeClr val="accent2">
                    <a:lumMod val="50000"/>
                  </a:schemeClr>
                </a:solidFill>
                <a:effectLst/>
                <a:latin typeface="Arial" panose="020B0604020202020204" pitchFamily="34" charset="0"/>
                <a:ea typeface="Times New Roman" panose="02020603050405020304" pitchFamily="18" charset="0"/>
              </a:rPr>
              <a:t>Blick auf </a:t>
            </a: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konkrete Unternehmens- und Ausbildungs</a:t>
            </a:r>
            <a:r>
              <a:rPr lang="de-DE" sz="2000" dirty="0">
                <a:solidFill>
                  <a:schemeClr val="accent2">
                    <a:lumMod val="50000"/>
                  </a:schemeClr>
                </a:solidFill>
                <a:latin typeface="Arial" panose="020B0604020202020204" pitchFamily="34" charset="0"/>
                <a:ea typeface="Times New Roman" panose="02020603050405020304" pitchFamily="18" charset="0"/>
              </a:rPr>
              <a:t>profile.</a:t>
            </a: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7133379" y="1493462"/>
            <a:ext cx="4805915" cy="4284695"/>
            <a:chOff x="6144554" y="1927650"/>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144554" y="1927650"/>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WHAT</a:t>
              </a: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166223" y="2984416"/>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065074" y="3632883"/>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254320" y="4239545"/>
            <a:ext cx="688009" cy="369332"/>
          </a:xfrm>
          <a:prstGeom prst="rect">
            <a:avLst/>
          </a:prstGeom>
          <a:noFill/>
        </p:spPr>
        <p:txBody>
          <a:bodyPr wrap="none" rtlCol="0">
            <a:spAutoFit/>
          </a:bodyPr>
          <a:lstStyle/>
          <a:p>
            <a:r>
              <a:rPr lang="de-DE"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254320" y="5072680"/>
            <a:ext cx="780983" cy="369332"/>
          </a:xfrm>
          <a:prstGeom prst="rect">
            <a:avLst/>
          </a:prstGeom>
          <a:noFill/>
        </p:spPr>
        <p:txBody>
          <a:bodyPr wrap="none" rtlCol="0">
            <a:spAutoFit/>
          </a:bodyPr>
          <a:lstStyle/>
          <a:p>
            <a:r>
              <a:rPr lang="de-DE" dirty="0">
                <a:solidFill>
                  <a:schemeClr val="bg1"/>
                </a:solidFill>
              </a:rPr>
              <a:t>WHAT</a:t>
            </a:r>
          </a:p>
        </p:txBody>
      </p:sp>
      <p:sp>
        <p:nvSpPr>
          <p:cNvPr id="14" name="Pfeil: nach rechts 13">
            <a:extLst>
              <a:ext uri="{FF2B5EF4-FFF2-40B4-BE49-F238E27FC236}">
                <a16:creationId xmlns:a16="http://schemas.microsoft.com/office/drawing/2014/main" id="{7D341F7E-A45E-40CF-A1F4-70733D736D28}"/>
              </a:ext>
            </a:extLst>
          </p:cNvPr>
          <p:cNvSpPr/>
          <p:nvPr/>
        </p:nvSpPr>
        <p:spPr>
          <a:xfrm rot="1006031">
            <a:off x="6037141" y="3683559"/>
            <a:ext cx="3108635" cy="388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9">
            <a:extLst>
              <a:ext uri="{FF2B5EF4-FFF2-40B4-BE49-F238E27FC236}">
                <a16:creationId xmlns:a16="http://schemas.microsoft.com/office/drawing/2014/main" id="{86782604-4A41-CD71-0D72-A80F92A61B6A}"/>
              </a:ext>
            </a:extLst>
          </p:cNvPr>
          <p:cNvSpPr>
            <a:spLocks noGrp="1"/>
          </p:cNvSpPr>
          <p:nvPr>
            <p:ph type="title"/>
          </p:nvPr>
        </p:nvSpPr>
        <p:spPr/>
        <p:txBody>
          <a:bodyPr>
            <a:normAutofit fontScale="90000"/>
          </a:bodyPr>
          <a:lstStyle/>
          <a:p>
            <a:r>
              <a:rPr lang="de-DE" sz="3600" b="1">
                <a:solidFill>
                  <a:schemeClr val="accent2">
                    <a:lumMod val="50000"/>
                  </a:schemeClr>
                </a:solidFill>
                <a:latin typeface="Arial" panose="020B0604020202020204" pitchFamily="34" charset="0"/>
                <a:ea typeface="Times New Roman" panose="02020603050405020304" pitchFamily="18" charset="0"/>
              </a:rPr>
              <a:t>Wie könnt ihr euch für die Vorstellungs-</a:t>
            </a:r>
            <a:br>
              <a:rPr lang="de-DE" sz="3600" b="1">
                <a:solidFill>
                  <a:schemeClr val="accent2">
                    <a:lumMod val="50000"/>
                  </a:schemeClr>
                </a:solidFill>
                <a:latin typeface="Arial" panose="020B0604020202020204" pitchFamily="34" charset="0"/>
                <a:ea typeface="Times New Roman" panose="02020603050405020304" pitchFamily="18" charset="0"/>
              </a:rPr>
            </a:br>
            <a:r>
              <a:rPr lang="de-DE" sz="3600" b="1">
                <a:solidFill>
                  <a:schemeClr val="accent2">
                    <a:lumMod val="50000"/>
                  </a:schemeClr>
                </a:solidFill>
                <a:latin typeface="Arial" panose="020B0604020202020204" pitchFamily="34" charset="0"/>
                <a:ea typeface="Times New Roman" panose="02020603050405020304" pitchFamily="18" charset="0"/>
              </a:rPr>
              <a:t>gespräche fit machen ?</a:t>
            </a:r>
            <a:br>
              <a:rPr lang="de-DE" sz="3600" b="1">
                <a:solidFill>
                  <a:schemeClr val="accent2">
                    <a:lumMod val="50000"/>
                  </a:schemeClr>
                </a:solidFill>
                <a:latin typeface="Arial" panose="020B0604020202020204" pitchFamily="34" charset="0"/>
                <a:ea typeface="Times New Roman" panose="02020603050405020304" pitchFamily="18" charset="0"/>
              </a:rPr>
            </a:br>
            <a:endParaRPr lang="de-DE" dirty="0"/>
          </a:p>
        </p:txBody>
      </p:sp>
      <p:sp>
        <p:nvSpPr>
          <p:cNvPr id="15" name="Textfeld 14">
            <a:extLst>
              <a:ext uri="{FF2B5EF4-FFF2-40B4-BE49-F238E27FC236}">
                <a16:creationId xmlns:a16="http://schemas.microsoft.com/office/drawing/2014/main" id="{B298EB64-E456-4626-1033-09C46ED03DAD}"/>
              </a:ext>
            </a:extLst>
          </p:cNvPr>
          <p:cNvSpPr txBox="1"/>
          <p:nvPr/>
        </p:nvSpPr>
        <p:spPr>
          <a:xfrm>
            <a:off x="8524953" y="5807730"/>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2731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anim calcmode="lin" valueType="num">
                                      <p:cBhvr additive="base">
                                        <p:cTn id="1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anim calcmode="lin" valueType="num">
                                      <p:cBhvr additive="base">
                                        <p:cTn id="15"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1236292" y="171729"/>
            <a:ext cx="7834937" cy="970450"/>
          </a:xfrm>
        </p:spPr>
        <p:txBody>
          <a:bodyPr rtlCol="0" anchor="b">
            <a:normAutofit/>
          </a:bodyPr>
          <a:lstStyle/>
          <a:p>
            <a:pPr algn="ctr"/>
            <a:r>
              <a:rPr lang="de-DE" sz="2800" b="1" dirty="0">
                <a:solidFill>
                  <a:schemeClr val="accent2">
                    <a:lumMod val="50000"/>
                  </a:schemeClr>
                </a:solidFill>
                <a:latin typeface="Arial" panose="020B0604020202020204" pitchFamily="34" charset="0"/>
                <a:ea typeface="Times New Roman" panose="02020603050405020304" pitchFamily="18" charset="0"/>
              </a:rPr>
              <a:t>Was braucht ihr, um euch fit zu machen?</a:t>
            </a:r>
            <a:r>
              <a:rPr lang="de-DE" sz="2800" b="1" dirty="0">
                <a:solidFill>
                  <a:schemeClr val="accent2">
                    <a:lumMod val="50000"/>
                  </a:schemeClr>
                </a:solidFill>
                <a:latin typeface="Arial" panose="020B0604020202020204" pitchFamily="34" charset="0"/>
                <a:cs typeface="Arial" panose="020B0604020202020204" pitchFamily="34" charset="0"/>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732552" y="1146908"/>
            <a:ext cx="7834937" cy="5539363"/>
          </a:xfrm>
        </p:spPr>
        <p:txBody>
          <a:bodyPr rtlCol="0" anchor="t">
            <a:noAutofit/>
          </a:bodyPr>
          <a:lstStyle/>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Phasen der Vorstellunggespräche kennen,</a:t>
            </a:r>
          </a:p>
          <a:p>
            <a:pPr marL="379800" indent="-342900">
              <a:buClrTx/>
              <a:buSzPct val="100000"/>
              <a:buFont typeface="+mj-lt"/>
              <a:buAutoNum type="arabicPeriod"/>
            </a:pPr>
            <a:r>
              <a:rPr lang="de-DE" sz="2000" dirty="0">
                <a:solidFill>
                  <a:schemeClr val="accent2">
                    <a:lumMod val="50000"/>
                  </a:schemeClr>
                </a:solidFill>
                <a:latin typeface="Arial" panose="020B0604020202020204" pitchFamily="34" charset="0"/>
                <a:ea typeface="Times New Roman" panose="02020603050405020304" pitchFamily="18" charset="0"/>
              </a:rPr>
              <a:t>i</a:t>
            </a:r>
            <a:r>
              <a:rPr lang="de-DE" sz="2000" dirty="0">
                <a:solidFill>
                  <a:schemeClr val="accent2">
                    <a:lumMod val="50000"/>
                  </a:schemeClr>
                </a:solidFill>
                <a:effectLst/>
                <a:latin typeface="Arial" panose="020B0604020202020204" pitchFamily="34" charset="0"/>
                <a:ea typeface="Times New Roman" panose="02020603050405020304" pitchFamily="18" charset="0"/>
              </a:rPr>
              <a:t>ndividuell ausgewählte Ausbildungs- und Unternehmensprofile recherchieren und kennen,</a:t>
            </a:r>
          </a:p>
          <a:p>
            <a:pPr marL="379800" indent="-342900">
              <a:buClrTx/>
              <a:buSzPct val="100000"/>
              <a:buFont typeface="+mj-lt"/>
              <a:buAutoNum type="arabicPeriod"/>
            </a:pPr>
            <a:r>
              <a:rPr lang="de-DE" sz="2000" dirty="0">
                <a:solidFill>
                  <a:schemeClr val="accent2">
                    <a:lumMod val="50000"/>
                  </a:schemeClr>
                </a:solidFill>
                <a:latin typeface="Arial" panose="020B0604020202020204" pitchFamily="34" charset="0"/>
                <a:ea typeface="Times New Roman" panose="02020603050405020304" pitchFamily="18" charset="0"/>
              </a:rPr>
              <a:t>t</a:t>
            </a:r>
            <a:r>
              <a:rPr lang="de-DE" sz="2000" dirty="0">
                <a:solidFill>
                  <a:schemeClr val="accent2">
                    <a:lumMod val="50000"/>
                  </a:schemeClr>
                </a:solidFill>
                <a:effectLst/>
                <a:latin typeface="Arial" panose="020B0604020202020204" pitchFamily="34" charset="0"/>
                <a:ea typeface="Times New Roman" panose="02020603050405020304" pitchFamily="18" charset="0"/>
              </a:rPr>
              <a:t>ypische Fragen kennenlernen, die in Vorstellungsgesprächen gestellt werden und individuelle Antworten entwickeln,</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Vorbereitung des Rollenspiels „Vorstellungsgespräche“</a:t>
            </a:r>
          </a:p>
          <a:p>
            <a:pPr marL="756900" lvl="1" indent="-342900">
              <a:buClrTx/>
              <a:buSzPct val="100000"/>
            </a:pPr>
            <a:r>
              <a:rPr lang="de-DE" sz="2000" dirty="0">
                <a:solidFill>
                  <a:schemeClr val="accent2">
                    <a:lumMod val="50000"/>
                  </a:schemeClr>
                </a:solidFill>
                <a:latin typeface="Arial" panose="020B0604020202020204" pitchFamily="34" charset="0"/>
                <a:ea typeface="Times New Roman" panose="02020603050405020304" pitchFamily="18" charset="0"/>
              </a:rPr>
              <a:t>i</a:t>
            </a:r>
            <a:r>
              <a:rPr lang="de-DE" sz="2000" dirty="0">
                <a:solidFill>
                  <a:schemeClr val="accent2">
                    <a:lumMod val="50000"/>
                  </a:schemeClr>
                </a:solidFill>
                <a:effectLst/>
                <a:latin typeface="Arial" panose="020B0604020202020204" pitchFamily="34" charset="0"/>
                <a:ea typeface="Times New Roman" panose="02020603050405020304" pitchFamily="18" charset="0"/>
              </a:rPr>
              <a:t>m Team aus dem Fragenkatalog Fragen auswählen, die ins Gespräch einfließen sollen und</a:t>
            </a:r>
          </a:p>
          <a:p>
            <a:pPr marL="756900" lvl="1" indent="-342900">
              <a:buClrTx/>
              <a:buSzPct val="100000"/>
            </a:pPr>
            <a:r>
              <a:rPr lang="de-DE" sz="2000" dirty="0">
                <a:solidFill>
                  <a:schemeClr val="accent2">
                    <a:lumMod val="50000"/>
                  </a:schemeClr>
                </a:solidFill>
                <a:effectLst/>
                <a:latin typeface="Arial" panose="020B0604020202020204" pitchFamily="34" charset="0"/>
                <a:ea typeface="Times New Roman" panose="02020603050405020304" pitchFamily="18" charset="0"/>
              </a:rPr>
              <a:t>Erarbeitung individueller Antworten - basierend auf euren persönlichen Stärken sowie den beruflichen Erwartungen, </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Durchführung des Rollenspiels „Vorstellungsgespräche“ und</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Auswertung der simulierten Vorstellungsgespräche sowie weiteres Vorgehen entwickeln.</a:t>
            </a: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sp>
        <p:nvSpPr>
          <p:cNvPr id="3" name="Textfeld 2">
            <a:extLst>
              <a:ext uri="{FF2B5EF4-FFF2-40B4-BE49-F238E27FC236}">
                <a16:creationId xmlns:a16="http://schemas.microsoft.com/office/drawing/2014/main" id="{DB705BC9-4935-4868-A25A-64A0DA6E751D}"/>
              </a:ext>
            </a:extLst>
          </p:cNvPr>
          <p:cNvSpPr txBox="1"/>
          <p:nvPr/>
        </p:nvSpPr>
        <p:spPr>
          <a:xfrm>
            <a:off x="9124785" y="5429150"/>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8184718" y="1581174"/>
            <a:ext cx="3842601" cy="3695651"/>
            <a:chOff x="6254647" y="1346412"/>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254647" y="1346412"/>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363400" y="2464429"/>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262253" y="3195764"/>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915001" y="3971576"/>
            <a:ext cx="521297" cy="276999"/>
          </a:xfrm>
          <a:prstGeom prst="rect">
            <a:avLst/>
          </a:prstGeom>
          <a:noFill/>
        </p:spPr>
        <p:txBody>
          <a:bodyPr wrap="none" rtlCol="0">
            <a:spAutoFit/>
          </a:bodyPr>
          <a:lstStyle/>
          <a:p>
            <a:r>
              <a:rPr lang="de-DE" sz="1200"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895934" y="4458335"/>
            <a:ext cx="583301" cy="276999"/>
          </a:xfrm>
          <a:prstGeom prst="rect">
            <a:avLst/>
          </a:prstGeom>
          <a:noFill/>
        </p:spPr>
        <p:txBody>
          <a:bodyPr wrap="none" rtlCol="0">
            <a:spAutoFit/>
          </a:bodyPr>
          <a:lstStyle/>
          <a:p>
            <a:r>
              <a:rPr lang="de-DE" sz="1200" dirty="0">
                <a:solidFill>
                  <a:schemeClr val="bg1"/>
                </a:solidFill>
              </a:rPr>
              <a:t>WHAT</a:t>
            </a:r>
          </a:p>
        </p:txBody>
      </p:sp>
      <p:sp>
        <p:nvSpPr>
          <p:cNvPr id="14" name="Pfeil: nach rechts 13">
            <a:extLst>
              <a:ext uri="{FF2B5EF4-FFF2-40B4-BE49-F238E27FC236}">
                <a16:creationId xmlns:a16="http://schemas.microsoft.com/office/drawing/2014/main" id="{7D341F7E-A45E-40CF-A1F4-70733D736D28}"/>
              </a:ext>
            </a:extLst>
          </p:cNvPr>
          <p:cNvSpPr/>
          <p:nvPr/>
        </p:nvSpPr>
        <p:spPr>
          <a:xfrm rot="19846438">
            <a:off x="7987844" y="4876850"/>
            <a:ext cx="2052196" cy="41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8527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 calcmode="lin" valueType="num">
                                      <p:cBhvr additive="base">
                                        <p:cTn id="31"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 calcmode="lin" valueType="num">
                                      <p:cBhvr additive="base">
                                        <p:cTn id="37"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xEl>
                                              <p:pRg st="6" end="6"/>
                                            </p:txEl>
                                          </p:spTgt>
                                        </p:tgtEl>
                                        <p:attrNameLst>
                                          <p:attrName>style.visibility</p:attrName>
                                        </p:attrNameLst>
                                      </p:cBhvr>
                                      <p:to>
                                        <p:strVal val="visible"/>
                                      </p:to>
                                    </p:set>
                                    <p:anim calcmode="lin" valueType="num">
                                      <p:cBhvr additive="base">
                                        <p:cTn id="43"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xEl>
                                              <p:pRg st="7" end="7"/>
                                            </p:txEl>
                                          </p:spTgt>
                                        </p:tgtEl>
                                        <p:attrNameLst>
                                          <p:attrName>style.visibility</p:attrName>
                                        </p:attrNameLst>
                                      </p:cBhvr>
                                      <p:to>
                                        <p:strVal val="visible"/>
                                      </p:to>
                                    </p:set>
                                    <p:anim calcmode="lin" valueType="num">
                                      <p:cBhvr additive="base">
                                        <p:cTn id="49" dur="500" fill="hold"/>
                                        <p:tgtEl>
                                          <p:spTgt spid="2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A416F-FCC5-804C-EABA-36A54CAA4A5B}"/>
              </a:ext>
            </a:extLst>
          </p:cNvPr>
          <p:cNvSpPr>
            <a:spLocks noGrp="1"/>
          </p:cNvSpPr>
          <p:nvPr>
            <p:ph type="title"/>
          </p:nvPr>
        </p:nvSpPr>
        <p:spPr/>
        <p:txBody>
          <a:bodyPr/>
          <a:lstStyle/>
          <a:p>
            <a:endParaRPr lang="de-DE"/>
          </a:p>
        </p:txBody>
      </p:sp>
      <p:pic>
        <p:nvPicPr>
          <p:cNvPr id="2050" name="Picture 2" descr="Bild">
            <a:extLst>
              <a:ext uri="{FF2B5EF4-FFF2-40B4-BE49-F238E27FC236}">
                <a16:creationId xmlns:a16="http://schemas.microsoft.com/office/drawing/2014/main" id="{0BEF6AFC-1165-5062-5BF2-3D787D1405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links 3">
            <a:extLst>
              <a:ext uri="{FF2B5EF4-FFF2-40B4-BE49-F238E27FC236}">
                <a16:creationId xmlns:a16="http://schemas.microsoft.com/office/drawing/2014/main" id="{E57BEFC6-EC5A-0E91-F3F6-5F7E8A304E83}"/>
              </a:ext>
            </a:extLst>
          </p:cNvPr>
          <p:cNvSpPr/>
          <p:nvPr/>
        </p:nvSpPr>
        <p:spPr>
          <a:xfrm rot="20877747">
            <a:off x="858416" y="1061663"/>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
        <p:nvSpPr>
          <p:cNvPr id="5" name="Pfeil: nach links 4">
            <a:extLst>
              <a:ext uri="{FF2B5EF4-FFF2-40B4-BE49-F238E27FC236}">
                <a16:creationId xmlns:a16="http://schemas.microsoft.com/office/drawing/2014/main" id="{47AFAD13-D2E3-7EC6-2D98-6A1885536532}"/>
              </a:ext>
            </a:extLst>
          </p:cNvPr>
          <p:cNvSpPr/>
          <p:nvPr/>
        </p:nvSpPr>
        <p:spPr>
          <a:xfrm rot="20877747">
            <a:off x="5683334" y="1061664"/>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
        <p:nvSpPr>
          <p:cNvPr id="6" name="Pfeil: nach links 5">
            <a:extLst>
              <a:ext uri="{FF2B5EF4-FFF2-40B4-BE49-F238E27FC236}">
                <a16:creationId xmlns:a16="http://schemas.microsoft.com/office/drawing/2014/main" id="{BEB1BB93-026A-CBBE-EEA7-C747258D9337}"/>
              </a:ext>
            </a:extLst>
          </p:cNvPr>
          <p:cNvSpPr/>
          <p:nvPr/>
        </p:nvSpPr>
        <p:spPr>
          <a:xfrm rot="20877747">
            <a:off x="10508255" y="1061664"/>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Tree>
    <p:extLst>
      <p:ext uri="{BB962C8B-B14F-4D97-AF65-F5344CB8AC3E}">
        <p14:creationId xmlns:p14="http://schemas.microsoft.com/office/powerpoint/2010/main" val="39100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10734" y="605641"/>
            <a:ext cx="9233909" cy="1423039"/>
          </a:xfrm>
          <a:noFill/>
        </p:spPr>
        <p:txBody>
          <a:bodyPr rtlCol="0" anchor="b">
            <a:normAutofit/>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368135" y="1886658"/>
            <a:ext cx="9476508" cy="2942663"/>
          </a:xfrm>
        </p:spPr>
        <p:txBody>
          <a:bodyPr rtlCol="0" anchor="t">
            <a:normAutofit lnSpcReduction="10000"/>
          </a:bodyPr>
          <a:lstStyle/>
          <a:p>
            <a:pPr marL="379800" lvl="0">
              <a:buClrTx/>
              <a:buSzPct val="100000"/>
              <a:buFont typeface="+mj-lt"/>
              <a:buAutoNum type="arabicPeriod"/>
            </a:pPr>
            <a:r>
              <a:rPr lang="de-DE" sz="2400" b="1" dirty="0">
                <a:solidFill>
                  <a:schemeClr val="accent2">
                    <a:lumMod val="50000"/>
                  </a:schemeClr>
                </a:solidFill>
                <a:effectLst/>
                <a:latin typeface="Arial" panose="020B0604020202020204" pitchFamily="34" charset="0"/>
                <a:ea typeface="Times New Roman" panose="02020603050405020304" pitchFamily="18" charset="0"/>
              </a:rPr>
              <a:t>Phase: </a:t>
            </a:r>
            <a:r>
              <a:rPr lang="de-DE" sz="2400" b="1" dirty="0">
                <a:solidFill>
                  <a:schemeClr val="accent2">
                    <a:lumMod val="50000"/>
                  </a:schemeClr>
                </a:solidFill>
                <a:latin typeface="Arial" panose="020B0604020202020204" pitchFamily="34" charset="0"/>
                <a:ea typeface="Times New Roman" panose="02020603050405020304" pitchFamily="18" charset="0"/>
              </a:rPr>
              <a:t>Smalltalk - Begrüßung </a:t>
            </a:r>
            <a:r>
              <a:rPr lang="de-DE" sz="2400" b="1" dirty="0">
                <a:solidFill>
                  <a:schemeClr val="accent2">
                    <a:lumMod val="50000"/>
                  </a:schemeClr>
                </a:solidFill>
                <a:effectLst/>
                <a:latin typeface="Arial" panose="020B0604020202020204" pitchFamily="34" charset="0"/>
                <a:ea typeface="Times New Roman" panose="02020603050405020304" pitchFamily="18" charset="0"/>
              </a:rPr>
              <a:t>und Einstieg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warming</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up</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(grün)</a:t>
            </a:r>
          </a:p>
          <a:p>
            <a:pPr marL="536575" lvl="1" indent="-446088">
              <a:buClrTx/>
              <a:buSzPct val="100000"/>
              <a:tabLst>
                <a:tab pos="355600" algn="l"/>
              </a:tabLst>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Guten Tag Herr / Frau ….. , schön, dass Sie hier sind!  Haben Sie den Weg gut gefunden?</a:t>
            </a:r>
          </a:p>
          <a:p>
            <a:pPr lvl="1">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Bei der Begrüßung abwarten, ob dir dein/e Gesprächspartner/in die Hand geben möchte. </a:t>
            </a:r>
          </a:p>
          <a:p>
            <a:pPr lvl="1">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Bitte erst hinsetzen, wenn dir ein Platz angeboten wird.</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536575" lvl="1" indent="-446088">
              <a:buClrTx/>
              <a:buSzPct val="100000"/>
              <a:tabLst>
                <a:tab pos="355600" algn="l"/>
              </a:tabLst>
            </a:pPr>
            <a:endPar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1B8AEB83-4962-4D74-BFAB-78AEBC8A3C6D}"/>
              </a:ext>
            </a:extLst>
          </p:cNvPr>
          <p:cNvSpPr txBox="1"/>
          <p:nvPr/>
        </p:nvSpPr>
        <p:spPr>
          <a:xfrm>
            <a:off x="734103" y="3496796"/>
            <a:ext cx="8870212" cy="2934778"/>
          </a:xfrm>
          <a:prstGeom prst="rect">
            <a:avLst/>
          </a:prstGeom>
          <a:solidFill>
            <a:schemeClr val="bg1"/>
          </a:solidFill>
        </p:spPr>
        <p:txBody>
          <a:bodyPr wrap="square" rtlCol="0">
            <a:spAutoFit/>
          </a:bodyPr>
          <a:lstStyle/>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Guten Tag Herr / Frau …… ,</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Ja danke, ich habe den Weg gut gefunden,</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Sie hatten mir ja eine gute Wegbeschreibung geschickt</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die Haltestelle ist ja ganz in der Nähe</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3429000" algn="l"/>
              </a:tabLs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ich habe mir den Weg vorher im Internet angeschaut</a:t>
            </a:r>
            <a:r>
              <a:rPr lang="de-DE" sz="2200" dirty="0">
                <a:solidFill>
                  <a:srgbClr val="1A0DAB"/>
                </a:solidFill>
                <a:latin typeface="Comic Sans MS" panose="030F0702030302020204" pitchFamily="66" charset="0"/>
                <a:ea typeface="Calibri" panose="020F0502020204030204" pitchFamily="34" charset="0"/>
                <a:cs typeface="Arial" panose="020B0604020202020204" pitchFamily="34" charset="0"/>
              </a:rPr>
              <a:t> </a:t>
            </a: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200" dirty="0"/>
          </a:p>
        </p:txBody>
      </p:sp>
    </p:spTree>
    <p:extLst>
      <p:ext uri="{BB962C8B-B14F-4D97-AF65-F5344CB8AC3E}">
        <p14:creationId xmlns:p14="http://schemas.microsoft.com/office/powerpoint/2010/main" val="344157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10734" y="605641"/>
            <a:ext cx="9233909" cy="1423039"/>
          </a:xfrm>
          <a:noFill/>
        </p:spPr>
        <p:txBody>
          <a:bodyPr rtlCol="0" anchor="b">
            <a:normAutofit/>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15982" y="1823485"/>
            <a:ext cx="9476508" cy="2942663"/>
          </a:xfrm>
        </p:spPr>
        <p:txBody>
          <a:bodyPr rtlCol="0" anchor="t">
            <a:normAutofit/>
          </a:bodyPr>
          <a:lstStyle/>
          <a:p>
            <a:pPr marL="379800" lvl="0">
              <a:buClrTx/>
              <a:buSzPct val="100000"/>
              <a:buFont typeface="+mj-lt"/>
              <a:buAutoNum type="arabicPeriod"/>
            </a:pPr>
            <a:r>
              <a:rPr lang="de-DE" sz="2400" b="1" dirty="0">
                <a:solidFill>
                  <a:schemeClr val="accent2">
                    <a:lumMod val="50000"/>
                  </a:schemeClr>
                </a:solidFill>
                <a:effectLst/>
                <a:latin typeface="Arial" panose="020B0604020202020204" pitchFamily="34" charset="0"/>
                <a:ea typeface="Times New Roman" panose="02020603050405020304" pitchFamily="18" charset="0"/>
              </a:rPr>
              <a:t>Phase: </a:t>
            </a:r>
            <a:r>
              <a:rPr lang="de-DE" sz="2400" b="1" dirty="0">
                <a:solidFill>
                  <a:schemeClr val="accent2">
                    <a:lumMod val="50000"/>
                  </a:schemeClr>
                </a:solidFill>
                <a:latin typeface="Arial" panose="020B0604020202020204" pitchFamily="34" charset="0"/>
                <a:ea typeface="Times New Roman" panose="02020603050405020304" pitchFamily="18" charset="0"/>
              </a:rPr>
              <a:t>Smalltalk - Begrüßung </a:t>
            </a:r>
            <a:r>
              <a:rPr lang="de-DE" sz="2400" b="1" dirty="0">
                <a:solidFill>
                  <a:schemeClr val="accent2">
                    <a:lumMod val="50000"/>
                  </a:schemeClr>
                </a:solidFill>
                <a:effectLst/>
                <a:latin typeface="Arial" panose="020B0604020202020204" pitchFamily="34" charset="0"/>
                <a:ea typeface="Times New Roman" panose="02020603050405020304" pitchFamily="18" charset="0"/>
              </a:rPr>
              <a:t>und Einstieg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warming</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up</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(grün)</a:t>
            </a:r>
          </a:p>
          <a:p>
            <a:pPr marL="536575" lvl="1" indent="-446088">
              <a:buClrTx/>
              <a:buSzPct val="100000"/>
              <a:tabLst>
                <a:tab pos="355600" algn="l"/>
              </a:tabLst>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Guten Tag Herr / Frau ….. , schön, dass Sie hier sind! Möchten Sie etwas trinken, darf ich ihnen einen Kaffee oder ein Glas Wasser anbieten?</a:t>
            </a:r>
          </a:p>
          <a:p>
            <a:pPr marL="936625" lvl="2" indent="-446088">
              <a:buClrTx/>
              <a:buSzPct val="100000"/>
              <a:tabLst>
                <a:tab pos="355600" algn="l"/>
              </a:tabLst>
            </a:pPr>
            <a:r>
              <a:rPr lang="de-DE" sz="2000" dirty="0">
                <a:latin typeface="Arial" panose="020B0604020202020204" pitchFamily="34" charset="0"/>
                <a:ea typeface="Calibri" panose="020F0502020204030204" pitchFamily="34" charset="0"/>
                <a:cs typeface="Arial" panose="020B0604020202020204" pitchFamily="34" charset="0"/>
              </a:rPr>
              <a:t>Nimm das Angebot ruhig an, mit einem Schluck Wasser kannst du auch mal eine Pause überbrücken und nachdenken.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536575" lvl="1" indent="-446088">
              <a:buClrTx/>
              <a:buSzPct val="100000"/>
              <a:tabLst>
                <a:tab pos="355600" algn="l"/>
              </a:tabLst>
            </a:pPr>
            <a:endParaRPr lang="de-DE" sz="240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feld 2">
            <a:extLst>
              <a:ext uri="{FF2B5EF4-FFF2-40B4-BE49-F238E27FC236}">
                <a16:creationId xmlns:a16="http://schemas.microsoft.com/office/drawing/2014/main" id="{C84EE163-9E53-49B1-AB68-166096114BB0}"/>
              </a:ext>
            </a:extLst>
          </p:cNvPr>
          <p:cNvSpPr txBox="1"/>
          <p:nvPr/>
        </p:nvSpPr>
        <p:spPr>
          <a:xfrm>
            <a:off x="978196" y="3937023"/>
            <a:ext cx="9308804" cy="769441"/>
          </a:xfrm>
          <a:prstGeom prst="rect">
            <a:avLst/>
          </a:prstGeom>
          <a:solidFill>
            <a:schemeClr val="bg1"/>
          </a:solidFill>
        </p:spPr>
        <p:txBody>
          <a:bodyPr wrap="square" rtlCol="0">
            <a:spAutoFit/>
          </a:bodyPr>
          <a:lstStyle/>
          <a:p>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Ja vielen Dank, ich nehme gerne ein Glas Wasser.</a:t>
            </a: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200" dirty="0"/>
          </a:p>
        </p:txBody>
      </p:sp>
    </p:spTree>
    <p:extLst>
      <p:ext uri="{BB962C8B-B14F-4D97-AF65-F5344CB8AC3E}">
        <p14:creationId xmlns:p14="http://schemas.microsoft.com/office/powerpoint/2010/main" val="3797212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9535885"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Erzählen Sie uns bitte kurz etwas über Ihren schulischen Werdegang, damit wir Sie besser kennenlernen.</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Hier kannst du erzählen, wie du heißt, wie alt du bist und welche schulischen und praktischen Erfahrungen du bis jetzt gemacht hast. Erwähne den Besuch der BFS mit dem Schwerpunkt Wirtschaft und Verwaltung und das du so schon einiges über die kaufmännischen Aufgabengebiete lernen konntest.</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Bitte fasse dich kurz und achte darauf, dass deine Antwort ungefähr zwei bis drei Minuten dauert. Wenn du schon Erfahrungen in dem Berufsbereich hast, unbedingt davon erzählen! </a:t>
            </a:r>
          </a:p>
          <a:p>
            <a:pPr marL="1156950" lvl="2" indent="-342900">
              <a:buClrTx/>
              <a:buSzPct val="100000"/>
            </a:pPr>
            <a:endParaRPr lang="de-DE" sz="18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E85BC73D-7A6B-4010-8444-51A775716172}"/>
              </a:ext>
            </a:extLst>
          </p:cNvPr>
          <p:cNvSpPr txBox="1"/>
          <p:nvPr/>
        </p:nvSpPr>
        <p:spPr>
          <a:xfrm>
            <a:off x="632298" y="2980875"/>
            <a:ext cx="9805481" cy="3108543"/>
          </a:xfrm>
          <a:prstGeom prst="rect">
            <a:avLst/>
          </a:prstGeom>
          <a:solidFill>
            <a:schemeClr val="bg1"/>
          </a:solidFill>
        </p:spPr>
        <p:txBody>
          <a:bodyPr wrap="square" rtlCol="0">
            <a:spAutoFit/>
          </a:bodyPr>
          <a:lstStyle/>
          <a:p>
            <a:pPr>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heiße XYZ und bin XX Jahre alt. </a:t>
            </a:r>
            <a:b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b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Im Sommer werde ich an der Franz-Böhm-Schule im Bereich Wirtschaft und Verwaltung meine Mittlere Reife machen. </a:t>
            </a:r>
          </a:p>
          <a:p>
            <a:pPr>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bereite mich dort auf meine kaufmännische </a:t>
            </a:r>
            <a:r>
              <a:rPr lang="de-DE" sz="2200" dirty="0">
                <a:solidFill>
                  <a:srgbClr val="0070C0"/>
                </a:solidFill>
                <a:latin typeface="Comic Sans MS" panose="030F0702030302020204" pitchFamily="66" charset="0"/>
                <a:cs typeface="Times New Roman" panose="02020603050405020304" pitchFamily="18" charset="0"/>
              </a:rPr>
              <a:t>Ausbildung vor und lerne in der Schule schon viele kaufmännische Grundlagen. </a:t>
            </a:r>
          </a:p>
          <a:p>
            <a:pPr>
              <a:spcBef>
                <a:spcPts val="600"/>
              </a:spcBef>
              <a:spcAft>
                <a:spcPts val="600"/>
              </a:spcAft>
            </a:pPr>
            <a:r>
              <a:rPr lang="de-DE" sz="2200" dirty="0">
                <a:solidFill>
                  <a:srgbClr val="0070C0"/>
                </a:solidFill>
                <a:latin typeface="Comic Sans MS" panose="030F0702030302020204" pitchFamily="66" charset="0"/>
                <a:cs typeface="Times New Roman" panose="02020603050405020304" pitchFamily="18" charset="0"/>
              </a:rPr>
              <a:t>Besonders interessieren mich die Inhalte vom Rechnungswesen, das Arbeiten mit Word und Excel im EDV-Unterricht sowie die rechtlichen Grundlagen bei der Vertragsgestaltung.</a:t>
            </a:r>
            <a:endParaRPr lang="de-DE" sz="2200" dirty="0"/>
          </a:p>
        </p:txBody>
      </p:sp>
    </p:spTree>
    <p:extLst>
      <p:ext uri="{BB962C8B-B14F-4D97-AF65-F5344CB8AC3E}">
        <p14:creationId xmlns:p14="http://schemas.microsoft.com/office/powerpoint/2010/main" val="3236167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Was machen Sie in Ihrer Freizeit? Womit beschäftigen Sie sich gerne?</a:t>
            </a:r>
          </a:p>
          <a:p>
            <a:pPr>
              <a:lnSpc>
                <a:spcPct val="107000"/>
              </a:lnSpc>
              <a:spcAft>
                <a:spcPts val="1200"/>
              </a:spcAft>
            </a:pPr>
            <a:r>
              <a:rPr lang="de-DE" sz="2400" dirty="0">
                <a:latin typeface="Arial" panose="020B0604020202020204" pitchFamily="34" charset="0"/>
                <a:ea typeface="Calibri" panose="020F0502020204030204" pitchFamily="34" charset="0"/>
                <a:cs typeface="Arial" panose="020B0604020202020204" pitchFamily="34" charset="0"/>
              </a:rPr>
              <a:t>Hier erwähnst du deine Hobbys, besonders gut ist es, wenn du diese mit den Anforderungen des Berufs verknüpfen kannst.</a:t>
            </a:r>
          </a:p>
          <a:p>
            <a:pPr>
              <a:lnSpc>
                <a:spcPct val="107000"/>
              </a:lnSpc>
              <a:spcAft>
                <a:spcPts val="1200"/>
              </a:spcAft>
            </a:pPr>
            <a:r>
              <a:rPr lang="de-DE" sz="2400" dirty="0">
                <a:latin typeface="Arial" panose="020B0604020202020204" pitchFamily="34" charset="0"/>
                <a:ea typeface="Calibri" panose="020F0502020204030204" pitchFamily="34" charset="0"/>
                <a:cs typeface="Arial" panose="020B0604020202020204" pitchFamily="34" charset="0"/>
              </a:rPr>
              <a:t>Ehrenämtern und besonderen Aufgaben, die du in der Familie  oder in der Schule übernommen hast, solltest du hier erwähnen.</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3DF8A5FF-D568-4AD8-A35A-E1E2457BD16E}"/>
              </a:ext>
            </a:extLst>
          </p:cNvPr>
          <p:cNvSpPr txBox="1"/>
          <p:nvPr/>
        </p:nvSpPr>
        <p:spPr>
          <a:xfrm>
            <a:off x="522515" y="2969884"/>
            <a:ext cx="10255732" cy="3145989"/>
          </a:xfrm>
          <a:prstGeom prst="rect">
            <a:avLst/>
          </a:prstGeom>
          <a:solidFill>
            <a:schemeClr val="bg1"/>
          </a:solidFill>
        </p:spPr>
        <p:txBody>
          <a:bodyPr wrap="square" rtlCol="0">
            <a:spAutoFit/>
          </a:bodyPr>
          <a:lstStyle/>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gehe nach der Schule oft ins Fitnessstudio/joggen/Fußball spielen …, weil ich gerne Sport mache. Das steigert meine Leistungsfähigkeit und Kondition.</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Außerdem mag ich Gartenarbeit/Kochen… und helfe meiner Familie oft im Garten´/ bei der Zubereitung der gemeinsamen Speisen. </a:t>
            </a:r>
          </a:p>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So kann ich gut entspannen, nach einem arbeitsintensiven Schultag.</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de-DE" sz="220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Weitere Themen können sein: Geschwister, Praktika, Aushilfsjobs, Lieblingsfächer, Musik, ……</a:t>
            </a:r>
            <a:endParaRPr lang="de-DE" sz="2200" dirty="0"/>
          </a:p>
        </p:txBody>
      </p:sp>
    </p:spTree>
    <p:extLst>
      <p:ext uri="{BB962C8B-B14F-4D97-AF65-F5344CB8AC3E}">
        <p14:creationId xmlns:p14="http://schemas.microsoft.com/office/powerpoint/2010/main" val="32571613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documentManagement/types"/>
    <ds:schemaRef ds:uri="16c05727-aa75-4e4a-9b5f-8a80a1165891"/>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1330</Words>
  <Application>Microsoft Office PowerPoint</Application>
  <PresentationFormat>Breitbild</PresentationFormat>
  <Paragraphs>132</Paragraphs>
  <Slides>17</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Calibri</vt:lpstr>
      <vt:lpstr>Comic Sans MS</vt:lpstr>
      <vt:lpstr>Times New Roman</vt:lpstr>
      <vt:lpstr>Trebuchet MS</vt:lpstr>
      <vt:lpstr>Wingdings 2</vt:lpstr>
      <vt:lpstr>Wingdings 3</vt:lpstr>
      <vt:lpstr>Facette</vt:lpstr>
      <vt:lpstr>Vorstellungsgespräche durchführen  - ein Rollenspiel</vt:lpstr>
      <vt:lpstr>Worum geht es – was könnt ihr erreichen? </vt:lpstr>
      <vt:lpstr>Wie könnt ihr euch für die Vorstellungs- gespräche fit machen ? </vt:lpstr>
      <vt:lpstr>Was braucht ihr, um euch fit zu machen? </vt:lpstr>
      <vt:lpstr>PowerPoint-Präsentation</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Durchführung Rollenspiel „Vorstellungsgespräche“  </vt:lpstr>
      <vt:lpstr>Feedback Lernprozess und Auswertung der simulierten Vorstellungsgespräche   Ausblick auf nächste Unterrichtsstunden </vt:lpstr>
      <vt:lpstr>Vielen Dank für Eure Aufmerksamkeit und das Interesse </vt:lpstr>
      <vt:lpstr>Guth,K.; Mery, M. &amp; Mohr, A. (2017). Das Vorstellungsgespräch zur Ausbildung – Die häufigsten Fragen, die besten Antworten – sicher zum Ausbildungsplatz  Methodenkiste Bundeszentrale für politische Bildung/bpb — Autor: Lothar Scholz — Redaktion: Katharina Reinhold — Gestaltung: www.leitwerk.com   Unterrichtsidee: Vorstellungsgespräch - planet-beruf.de  pb_UI_Fragen_im_Vorstellungsgespraech.doc (live.com)  Barz, H. (2021) PP zur Vorbereitung von Vorstellungsgespräch  Vorstellungsgespräch: Tipps für 5 Phasen (karrierebibel.de)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Vorstellungsgespräche durchführen ein Rollenspiel</dc:title>
  <dc:creator>Corinna Weber</dc:creator>
  <cp:lastModifiedBy>Corinna Weber</cp:lastModifiedBy>
  <cp:revision>54</cp:revision>
  <dcterms:created xsi:type="dcterms:W3CDTF">2022-04-19T12:17:13Z</dcterms:created>
  <dcterms:modified xsi:type="dcterms:W3CDTF">2022-05-03T11:28:04Z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