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4"/>
  </p:sldMasterIdLst>
  <p:notesMasterIdLst>
    <p:notesMasterId r:id="rId28"/>
  </p:notesMasterIdLst>
  <p:handoutMasterIdLst>
    <p:handoutMasterId r:id="rId29"/>
  </p:handoutMasterIdLst>
  <p:sldIdLst>
    <p:sldId id="278" r:id="rId5"/>
    <p:sldId id="279" r:id="rId6"/>
    <p:sldId id="292" r:id="rId7"/>
    <p:sldId id="293" r:id="rId8"/>
    <p:sldId id="303" r:id="rId9"/>
    <p:sldId id="295" r:id="rId10"/>
    <p:sldId id="296" r:id="rId11"/>
    <p:sldId id="297" r:id="rId12"/>
    <p:sldId id="298" r:id="rId13"/>
    <p:sldId id="299" r:id="rId14"/>
    <p:sldId id="304" r:id="rId15"/>
    <p:sldId id="305" r:id="rId16"/>
    <p:sldId id="306" r:id="rId17"/>
    <p:sldId id="307" r:id="rId18"/>
    <p:sldId id="309" r:id="rId19"/>
    <p:sldId id="310" r:id="rId20"/>
    <p:sldId id="286" r:id="rId21"/>
    <p:sldId id="301" r:id="rId22"/>
    <p:sldId id="300" r:id="rId23"/>
    <p:sldId id="288" r:id="rId24"/>
    <p:sldId id="289" r:id="rId25"/>
    <p:sldId id="262"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8DB"/>
    <a:srgbClr val="6C0C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081" autoAdjust="0"/>
  </p:normalViewPr>
  <p:slideViewPr>
    <p:cSldViewPr snapToGrid="0">
      <p:cViewPr varScale="1">
        <p:scale>
          <a:sx n="98" d="100"/>
          <a:sy n="98" d="100"/>
        </p:scale>
        <p:origin x="990"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396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761137-B2F4-44A2-AEA9-B8D72975A05F}" type="datetime1">
              <a:rPr lang="de-DE" smtClean="0"/>
              <a:t>13.05.2022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2E3065-8A24-47C9-A843-0DFEC08A77C7}" type="slidenum">
              <a:rPr lang="de-DE" smtClean="0"/>
              <a:t>‹Nr.›</a:t>
            </a:fld>
            <a:endParaRPr lang="de-DE" dirty="0"/>
          </a:p>
        </p:txBody>
      </p:sp>
    </p:spTree>
    <p:extLst>
      <p:ext uri="{BB962C8B-B14F-4D97-AF65-F5344CB8AC3E}">
        <p14:creationId xmlns:p14="http://schemas.microsoft.com/office/powerpoint/2010/main" val="19538765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546253B-BE88-45C5-9ABC-A8414C168BD1}" type="datetime1">
              <a:rPr lang="de-DE" noProof="0" smtClean="0"/>
              <a:t>13.05.2022</a:t>
            </a:fld>
            <a:endParaRPr lang="de-DE" noProof="0"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E6DE88F-1F85-4A27-9D34-D74A50E7B0DA}" type="slidenum">
              <a:rPr lang="de-DE" noProof="0" smtClean="0"/>
              <a:t>‹Nr.›</a:t>
            </a:fld>
            <a:endParaRPr lang="de-DE" noProof="0"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pp.edkimo.com/feedback/cukovevi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2E6DE88F-1F85-4A27-9D34-D74A50E7B0DA}" type="slidenum">
              <a:rPr lang="de-DE" smtClean="0"/>
              <a:t>1</a:t>
            </a:fld>
            <a:endParaRPr lang="de-DE" dirty="0"/>
          </a:p>
        </p:txBody>
      </p:sp>
    </p:spTree>
    <p:extLst>
      <p:ext uri="{BB962C8B-B14F-4D97-AF65-F5344CB8AC3E}">
        <p14:creationId xmlns:p14="http://schemas.microsoft.com/office/powerpoint/2010/main" val="3874568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886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877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639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09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377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029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331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831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557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4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642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https://app.edkimo.com/feedback/cukovevit</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707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2E6DE88F-1F85-4A27-9D34-D74A50E7B0DA}" type="slidenum">
              <a:rPr lang="de-DE" smtClean="0"/>
              <a:t>23</a:t>
            </a:fld>
            <a:endParaRPr lang="de-DE" dirty="0"/>
          </a:p>
        </p:txBody>
      </p:sp>
    </p:spTree>
    <p:extLst>
      <p:ext uri="{BB962C8B-B14F-4D97-AF65-F5344CB8AC3E}">
        <p14:creationId xmlns:p14="http://schemas.microsoft.com/office/powerpoint/2010/main" val="33172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92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49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2E6DE88F-1F85-4A27-9D34-D74A50E7B0DA}" type="slidenum">
              <a:rPr lang="de-DE" noProof="0" smtClean="0"/>
              <a:t>5</a:t>
            </a:fld>
            <a:endParaRPr lang="de-DE" noProof="0" dirty="0"/>
          </a:p>
        </p:txBody>
      </p:sp>
    </p:spTree>
    <p:extLst>
      <p:ext uri="{BB962C8B-B14F-4D97-AF65-F5344CB8AC3E}">
        <p14:creationId xmlns:p14="http://schemas.microsoft.com/office/powerpoint/2010/main" val="310429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08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68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90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de-DE"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20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pPr rtl="0"/>
            <a:fld id="{E758FE69-3F99-4550-AA00-A7FF61BF76EA}" type="datetime1">
              <a:rPr lang="de-DE" noProof="0" smtClean="0"/>
              <a:t>13.05.2022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pPr/>
              <a:t>‹Nr.›</a:t>
            </a:fld>
            <a:endParaRPr lang="de-DE" noProof="0" dirty="0"/>
          </a:p>
        </p:txBody>
      </p:sp>
    </p:spTree>
    <p:extLst>
      <p:ext uri="{BB962C8B-B14F-4D97-AF65-F5344CB8AC3E}">
        <p14:creationId xmlns:p14="http://schemas.microsoft.com/office/powerpoint/2010/main" val="215591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rtl="0"/>
            <a:fld id="{68BEABDA-98C7-4D1F-B6BB-CA7E2F630F9B}" type="datetime1">
              <a:rPr lang="de-DE" noProof="0" smtClean="0"/>
              <a:t>13.05.2022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38983949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rtl="0"/>
            <a:fld id="{68BEABDA-98C7-4D1F-B6BB-CA7E2F630F9B}" type="datetime1">
              <a:rPr lang="de-DE" noProof="0" smtClean="0"/>
              <a:t>13.05.2022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39936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rtl="0"/>
            <a:fld id="{68BEABDA-98C7-4D1F-B6BB-CA7E2F630F9B}" type="datetime1">
              <a:rPr lang="de-DE" noProof="0" smtClean="0"/>
              <a:t>13.05.2022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41410393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rtl="0"/>
            <a:fld id="{68BEABDA-98C7-4D1F-B6BB-CA7E2F630F9B}" type="datetime1">
              <a:rPr lang="de-DE" noProof="0" smtClean="0"/>
              <a:t>13.05.2022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6224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rtl="0"/>
            <a:fld id="{68BEABDA-98C7-4D1F-B6BB-CA7E2F630F9B}" type="datetime1">
              <a:rPr lang="de-DE" noProof="0" smtClean="0"/>
              <a:t>13.05.2022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5022602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rtl="0"/>
            <a:fld id="{68BEABDA-98C7-4D1F-B6BB-CA7E2F630F9B}" type="datetime1">
              <a:rPr lang="de-DE" noProof="0" smtClean="0"/>
              <a:t>13.05.2022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78983622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rtl="0"/>
            <a:fld id="{68BEABDA-98C7-4D1F-B6BB-CA7E2F630F9B}" type="datetime1">
              <a:rPr lang="de-DE" noProof="0" smtClean="0"/>
              <a:t>13.05.2022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411226150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rtl="0"/>
            <a:fld id="{9468F14C-D4F1-40B6-B1AD-A03EDAA6725D}" type="datetime1">
              <a:rPr lang="de-DE" noProof="0" smtClean="0"/>
              <a:t>13.05.2022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
        <p:nvSpPr>
          <p:cNvPr id="7" name="Textfeld 6">
            <a:extLst>
              <a:ext uri="{FF2B5EF4-FFF2-40B4-BE49-F238E27FC236}">
                <a16:creationId xmlns:a16="http://schemas.microsoft.com/office/drawing/2014/main" id="{A5CD0024-F676-3925-4CB4-10E76BF4DA83}"/>
              </a:ext>
            </a:extLst>
          </p:cNvPr>
          <p:cNvSpPr txBox="1"/>
          <p:nvPr userDrawn="1"/>
        </p:nvSpPr>
        <p:spPr>
          <a:xfrm>
            <a:off x="9936368" y="6267987"/>
            <a:ext cx="1852238" cy="276999"/>
          </a:xfrm>
          <a:prstGeom prst="rect">
            <a:avLst/>
          </a:prstGeom>
          <a:noFill/>
        </p:spPr>
        <p:txBody>
          <a:bodyPr wrap="none" rtlCol="0">
            <a:spAutoFit/>
          </a:bodyPr>
          <a:lstStyle/>
          <a:p>
            <a:r>
              <a:rPr lang="de-DE" sz="1200" b="1" dirty="0">
                <a:solidFill>
                  <a:schemeClr val="bg1"/>
                </a:solidFill>
              </a:rPr>
              <a:t>Corinna Weber CCBYSA</a:t>
            </a:r>
          </a:p>
        </p:txBody>
      </p:sp>
    </p:spTree>
    <p:extLst>
      <p:ext uri="{BB962C8B-B14F-4D97-AF65-F5344CB8AC3E}">
        <p14:creationId xmlns:p14="http://schemas.microsoft.com/office/powerpoint/2010/main" val="419276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pPr rtl="0"/>
            <a:fld id="{68BEABDA-98C7-4D1F-B6BB-CA7E2F630F9B}" type="datetime1">
              <a:rPr lang="de-DE" noProof="0" smtClean="0"/>
              <a:t>13.05.2022</a:t>
            </a:fld>
            <a:endParaRPr lang="de-DE" noProof="0"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7225745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pPr rtl="0"/>
            <a:fld id="{8FE3744A-5A44-4BFF-92AA-16DA5E94BB83}" type="datetime1">
              <a:rPr lang="de-DE" noProof="0" smtClean="0"/>
              <a:t>13.05.2022</a:t>
            </a:fld>
            <a:endParaRPr lang="de-DE" noProof="0"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76581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pPr rtl="0"/>
            <a:fld id="{6DEDD9AE-23AE-4EB7-B3DB-242A1D8478FB}" type="datetime1">
              <a:rPr lang="de-DE" noProof="0" smtClean="0"/>
              <a:t>13.05.2022</a:t>
            </a:fld>
            <a:endParaRPr lang="de-DE" noProof="0"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414204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pPr rtl="0"/>
            <a:fld id="{BF42FB20-1F3E-43B9-A22C-6B636C25391A}" type="datetime1">
              <a:rPr lang="de-DE" noProof="0" smtClean="0"/>
              <a:t>13.05.2022</a:t>
            </a:fld>
            <a:endParaRPr lang="de-DE" noProof="0" dirty="0"/>
          </a:p>
        </p:txBody>
      </p:sp>
      <p:sp>
        <p:nvSpPr>
          <p:cNvPr id="4" name="Footer Placeholder 3"/>
          <p:cNvSpPr>
            <a:spLocks noGrp="1"/>
          </p:cNvSpPr>
          <p:nvPr>
            <p:ph type="ftr" sz="quarter" idx="11"/>
          </p:nvPr>
        </p:nvSpPr>
        <p:spPr/>
        <p:txBody>
          <a:bodyPr/>
          <a:lstStyle/>
          <a:p>
            <a:pPr rtl="0"/>
            <a:endParaRPr lang="de-DE" noProof="0" dirty="0"/>
          </a:p>
        </p:txBody>
      </p:sp>
      <p:sp>
        <p:nvSpPr>
          <p:cNvPr id="5" name="Slide Number Placeholder 4"/>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47786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667D78AD-A707-44D8-98C7-2E5BF17C114E}" type="datetime1">
              <a:rPr lang="de-DE" noProof="0" smtClean="0"/>
              <a:t>13.05.2022</a:t>
            </a:fld>
            <a:endParaRPr lang="de-DE" noProof="0" dirty="0"/>
          </a:p>
        </p:txBody>
      </p:sp>
      <p:sp>
        <p:nvSpPr>
          <p:cNvPr id="3" name="Footer Placeholder 2"/>
          <p:cNvSpPr>
            <a:spLocks noGrp="1"/>
          </p:cNvSpPr>
          <p:nvPr>
            <p:ph type="ftr" sz="quarter" idx="11"/>
          </p:nvPr>
        </p:nvSpPr>
        <p:spPr/>
        <p:txBody>
          <a:bodyPr/>
          <a:lstStyle/>
          <a:p>
            <a:pPr rtl="0"/>
            <a:endParaRPr lang="de-DE" noProof="0" dirty="0"/>
          </a:p>
        </p:txBody>
      </p:sp>
      <p:sp>
        <p:nvSpPr>
          <p:cNvPr id="4" name="Slide Number Placeholder 3"/>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367628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pPr rtl="0"/>
            <a:fld id="{68BEABDA-98C7-4D1F-B6BB-CA7E2F630F9B}" type="datetime1">
              <a:rPr lang="de-DE" noProof="0" smtClean="0"/>
              <a:t>13.05.2022</a:t>
            </a:fld>
            <a:endParaRPr lang="de-DE" noProof="0"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314744390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pPr rtl="0"/>
            <a:fld id="{3A98EE3D-8CD1-4C3F-BD1C-C98C9596463C}" type="slidenum">
              <a:rPr lang="de-DE" noProof="0" smtClean="0"/>
              <a:t>‹Nr.›</a:t>
            </a:fld>
            <a:endParaRPr lang="de-DE" noProof="0" dirty="0"/>
          </a:p>
        </p:txBody>
      </p:sp>
      <p:sp>
        <p:nvSpPr>
          <p:cNvPr id="5" name="Date Placeholder 4"/>
          <p:cNvSpPr>
            <a:spLocks noGrp="1"/>
          </p:cNvSpPr>
          <p:nvPr>
            <p:ph type="dt" sz="half" idx="10"/>
          </p:nvPr>
        </p:nvSpPr>
        <p:spPr/>
        <p:txBody>
          <a:bodyPr/>
          <a:lstStyle/>
          <a:p>
            <a:pPr rtl="0"/>
            <a:fld id="{68BEABDA-98C7-4D1F-B6BB-CA7E2F630F9B}" type="datetime1">
              <a:rPr lang="de-DE" noProof="0" smtClean="0"/>
              <a:t>13.05.2022</a:t>
            </a:fld>
            <a:endParaRPr lang="de-DE" noProof="0" dirty="0"/>
          </a:p>
        </p:txBody>
      </p:sp>
    </p:spTree>
    <p:extLst>
      <p:ext uri="{BB962C8B-B14F-4D97-AF65-F5344CB8AC3E}">
        <p14:creationId xmlns:p14="http://schemas.microsoft.com/office/powerpoint/2010/main" val="329847520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68BEABDA-98C7-4D1F-B6BB-CA7E2F630F9B}" type="datetime1">
              <a:rPr lang="de-DE" noProof="0" smtClean="0"/>
              <a:t>13.05.2022</a:t>
            </a:fld>
            <a:endParaRPr lang="de-DE"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de-DE"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407953208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karrierebibel.de/vorstellungsgespraech-ablauf/" TargetMode="External"/><Relationship Id="rId4" Type="http://schemas.openxmlformats.org/officeDocument/2006/relationships/hyperlink" Target="https://view.officeapps.live.com/op/view.aspx?src=https%3A%2F%2Fplanet-beruf.de%2Ffileadmin%2Fassets%2FPDF%2FUnterrichtsideen%2Fpb_UI_Fragen_im_Vorstellungsgespraech.doc&amp;wdOrigin=BROWSELI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F047C-C727-42A7-85C5-68C5AA1B1A93}"/>
              </a:ext>
            </a:extLst>
          </p:cNvPr>
          <p:cNvSpPr>
            <a:spLocks noGrp="1"/>
          </p:cNvSpPr>
          <p:nvPr>
            <p:ph type="ctrTitle"/>
          </p:nvPr>
        </p:nvSpPr>
        <p:spPr/>
        <p:txBody>
          <a:bodyPr rtlCol="0">
            <a:normAutofit fontScale="90000"/>
          </a:bodyPr>
          <a:lstStyle/>
          <a:p>
            <a:r>
              <a:rPr lang="de-DE" sz="4800" dirty="0">
                <a:solidFill>
                  <a:schemeClr val="accent2">
                    <a:lumMod val="50000"/>
                  </a:schemeClr>
                </a:solidFill>
              </a:rPr>
              <a:t>Vorstellungsgespräche durchführen</a:t>
            </a:r>
            <a:br>
              <a:rPr lang="de-DE" sz="4800" dirty="0">
                <a:solidFill>
                  <a:schemeClr val="accent2">
                    <a:lumMod val="50000"/>
                  </a:schemeClr>
                </a:solidFill>
              </a:rPr>
            </a:br>
            <a:r>
              <a:rPr lang="de-DE" sz="4800" dirty="0">
                <a:solidFill>
                  <a:schemeClr val="accent2">
                    <a:lumMod val="50000"/>
                  </a:schemeClr>
                </a:solidFill>
              </a:rPr>
              <a:t> - ein Rollenspiel</a:t>
            </a:r>
          </a:p>
        </p:txBody>
      </p:sp>
      <p:sp>
        <p:nvSpPr>
          <p:cNvPr id="7" name="Textfeld 6">
            <a:extLst>
              <a:ext uri="{FF2B5EF4-FFF2-40B4-BE49-F238E27FC236}">
                <a16:creationId xmlns:a16="http://schemas.microsoft.com/office/drawing/2014/main" id="{CFFF19A0-FB95-48BB-8A55-5B490900F784}"/>
              </a:ext>
            </a:extLst>
          </p:cNvPr>
          <p:cNvSpPr txBox="1"/>
          <p:nvPr/>
        </p:nvSpPr>
        <p:spPr>
          <a:xfrm>
            <a:off x="873919" y="6192321"/>
            <a:ext cx="6357936" cy="369332"/>
          </a:xfrm>
          <a:prstGeom prst="rect">
            <a:avLst/>
          </a:prstGeom>
          <a:noFill/>
        </p:spPr>
        <p:txBody>
          <a:bodyPr wrap="square">
            <a:spAutoFit/>
          </a:bodyPr>
          <a:lstStyle/>
          <a:p>
            <a:r>
              <a:rPr lang="de-DE" dirty="0">
                <a:solidFill>
                  <a:schemeClr val="accent2">
                    <a:lumMod val="50000"/>
                  </a:schemeClr>
                </a:solidFill>
              </a:rPr>
              <a:t>BFS_LF1_LS08_Vorstellungsgespräche durchführen</a:t>
            </a:r>
          </a:p>
        </p:txBody>
      </p:sp>
    </p:spTree>
    <p:extLst>
      <p:ext uri="{BB962C8B-B14F-4D97-AF65-F5344CB8AC3E}">
        <p14:creationId xmlns:p14="http://schemas.microsoft.com/office/powerpoint/2010/main" val="416788423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522515" y="1585231"/>
            <a:ext cx="10386490" cy="4471186"/>
          </a:xfrm>
        </p:spPr>
        <p:txBody>
          <a:bodyPr rtlCol="0" anchor="t">
            <a:noAutofit/>
          </a:bodyPr>
          <a:lstStyle/>
          <a:p>
            <a:pPr marL="36900" indent="0">
              <a:buClrTx/>
              <a:buSzPct val="100000"/>
              <a:buNone/>
            </a:pPr>
            <a:r>
              <a:rPr lang="de-DE" sz="2400" b="1" dirty="0">
                <a:solidFill>
                  <a:schemeClr val="accent2">
                    <a:lumMod val="50000"/>
                  </a:schemeClr>
                </a:solidFill>
                <a:effectLst/>
                <a:latin typeface="Arial" panose="020B0604020202020204" pitchFamily="34" charset="0"/>
              </a:rPr>
              <a:t>3.1. Fragen zum Lebenslauf und zur Persönlichkeit (rosa)</a:t>
            </a:r>
          </a:p>
          <a:p>
            <a:pPr marL="756900" lvl="1" indent="-342900">
              <a:lnSpc>
                <a:spcPct val="107000"/>
              </a:lnSpc>
              <a:buClrTx/>
              <a:buSzPct val="100000"/>
            </a:pPr>
            <a:r>
              <a:rPr lang="de-DE" sz="2400" b="1" dirty="0">
                <a:solidFill>
                  <a:schemeClr val="accent2">
                    <a:lumMod val="50000"/>
                  </a:schemeClr>
                </a:solidFill>
                <a:latin typeface="Arial" panose="020B0604020202020204" pitchFamily="34" charset="0"/>
                <a:cs typeface="Arial" panose="020B0604020202020204" pitchFamily="34" charset="0"/>
              </a:rPr>
              <a:t>Welche Stärken besitzen Sie und in welchen Situationen zeigt sich das?</a:t>
            </a:r>
          </a:p>
          <a:p>
            <a:pPr>
              <a:lnSpc>
                <a:spcPct val="107000"/>
              </a:lnSpc>
              <a:spcAft>
                <a:spcPts val="800"/>
              </a:spcAft>
            </a:pPr>
            <a:r>
              <a:rPr lang="de-DE" sz="2400" dirty="0">
                <a:latin typeface="Arial" panose="020B0604020202020204" pitchFamily="34" charset="0"/>
                <a:ea typeface="Calibri" panose="020F0502020204030204" pitchFamily="34" charset="0"/>
                <a:cs typeface="Arial" panose="020B0604020202020204" pitchFamily="34" charset="0"/>
              </a:rPr>
              <a:t>Begründe, warum du deine Stärken als Stärken siehst und nenne Beispiele, wo deine Stärke zum Einsatz kommt. </a:t>
            </a:r>
          </a:p>
          <a:p>
            <a:pPr>
              <a:lnSpc>
                <a:spcPct val="107000"/>
              </a:lnSpc>
              <a:spcAft>
                <a:spcPts val="800"/>
              </a:spcAft>
            </a:pPr>
            <a:r>
              <a:rPr lang="de-DE" sz="2400" dirty="0">
                <a:effectLst/>
                <a:latin typeface="Arial" panose="020B0604020202020204" pitchFamily="34" charset="0"/>
                <a:ea typeface="Calibri" panose="020F0502020204030204" pitchFamily="34" charset="0"/>
                <a:cs typeface="Arial" panose="020B0604020202020204" pitchFamily="34" charset="0"/>
              </a:rPr>
              <a:t>Trete selbstbewusst auf und </a:t>
            </a:r>
            <a:r>
              <a:rPr lang="de-DE" sz="2400" dirty="0">
                <a:latin typeface="Arial" panose="020B0604020202020204" pitchFamily="34" charset="0"/>
                <a:ea typeface="Calibri" panose="020F0502020204030204" pitchFamily="34" charset="0"/>
                <a:cs typeface="Arial" panose="020B0604020202020204" pitchFamily="34" charset="0"/>
              </a:rPr>
              <a:t>werbe für dich.</a:t>
            </a:r>
          </a:p>
          <a:p>
            <a:pPr>
              <a:lnSpc>
                <a:spcPct val="107000"/>
              </a:lnSpc>
              <a:spcAft>
                <a:spcPts val="800"/>
              </a:spcAft>
            </a:pPr>
            <a:r>
              <a:rPr lang="de-DE" sz="2400" dirty="0">
                <a:effectLst/>
                <a:latin typeface="Arial" panose="020B0604020202020204" pitchFamily="34" charset="0"/>
                <a:ea typeface="Calibri" panose="020F0502020204030204" pitchFamily="34" charset="0"/>
                <a:cs typeface="Arial" panose="020B0604020202020204" pitchFamily="34" charset="0"/>
              </a:rPr>
              <a:t>Weniger ist mehr, treffe eine gute Auswahl (siehe in deine Aufzeichnungen).</a:t>
            </a:r>
          </a:p>
          <a:p>
            <a:pPr marL="756900" lvl="1" indent="-342900">
              <a:lnSpc>
                <a:spcPct val="107000"/>
              </a:lnSpc>
              <a:buClrTx/>
              <a:buSzPct val="100000"/>
            </a:pPr>
            <a:endParaRPr lang="de-DE" sz="24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xfrm>
            <a:off x="760462" y="573974"/>
            <a:ext cx="8596668" cy="1136073"/>
          </a:xfrm>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2" name="Textfeld 1">
            <a:extLst>
              <a:ext uri="{FF2B5EF4-FFF2-40B4-BE49-F238E27FC236}">
                <a16:creationId xmlns:a16="http://schemas.microsoft.com/office/drawing/2014/main" id="{3DF8A5FF-D568-4AD8-A35A-E1E2457BD16E}"/>
              </a:ext>
            </a:extLst>
          </p:cNvPr>
          <p:cNvSpPr txBox="1"/>
          <p:nvPr/>
        </p:nvSpPr>
        <p:spPr>
          <a:xfrm>
            <a:off x="586310" y="3016192"/>
            <a:ext cx="9408295" cy="2765372"/>
          </a:xfrm>
          <a:prstGeom prst="rect">
            <a:avLst/>
          </a:prstGeom>
          <a:solidFill>
            <a:schemeClr val="bg1"/>
          </a:solidFill>
        </p:spPr>
        <p:txBody>
          <a:bodyPr wrap="square" rtlCol="0">
            <a:spAutoFit/>
          </a:bodyPr>
          <a:lstStyle/>
          <a:p>
            <a:pPr>
              <a:lnSpc>
                <a:spcPct val="107000"/>
              </a:lnSpc>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Ich bin sehr zuverlässig. Wenn ich zum Beispiel etwas für meine Eltern, die Schule oder meine Freunde erledigen soll, vergesse ich das nie. Man kann sich auf mein Wort verlassen.</a:t>
            </a:r>
          </a:p>
          <a:p>
            <a:pPr>
              <a:lnSpc>
                <a:spcPct val="107000"/>
              </a:lnSpc>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Ich kann mich gut in andere Menschen hineinversetzen. In meinem Praktikum im Einzelhandel habe ich festgestellt, dass ich gut auf Menschen zugehen kann und schnell verstehe, wie ich sie unterstützen kann. </a:t>
            </a:r>
            <a:endParaRPr lang="de-DE"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15657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522515" y="1585231"/>
            <a:ext cx="10386490" cy="4471186"/>
          </a:xfrm>
        </p:spPr>
        <p:txBody>
          <a:bodyPr rtlCol="0" anchor="t">
            <a:noAutofit/>
          </a:bodyPr>
          <a:lstStyle/>
          <a:p>
            <a:pPr marL="36900" indent="0">
              <a:buClrTx/>
              <a:buSzPct val="100000"/>
              <a:buNone/>
            </a:pPr>
            <a:r>
              <a:rPr lang="de-DE" sz="2400" b="1" dirty="0">
                <a:solidFill>
                  <a:schemeClr val="accent2">
                    <a:lumMod val="50000"/>
                  </a:schemeClr>
                </a:solidFill>
                <a:effectLst/>
                <a:latin typeface="Arial" panose="020B0604020202020204" pitchFamily="34" charset="0"/>
              </a:rPr>
              <a:t>3.1. Fragen zum Lebenslauf und zur Persönlichkeit (rosa)</a:t>
            </a:r>
          </a:p>
          <a:p>
            <a:pPr marL="756900" lvl="1" indent="-342900">
              <a:lnSpc>
                <a:spcPct val="107000"/>
              </a:lnSpc>
              <a:buClrTx/>
              <a:buSzPct val="100000"/>
            </a:pPr>
            <a:r>
              <a:rPr lang="de-DE" sz="2400" b="1" dirty="0">
                <a:solidFill>
                  <a:schemeClr val="accent2">
                    <a:lumMod val="50000"/>
                  </a:schemeClr>
                </a:solidFill>
                <a:latin typeface="Arial" panose="020B0604020202020204" pitchFamily="34" charset="0"/>
                <a:cs typeface="Arial" panose="020B0604020202020204" pitchFamily="34" charset="0"/>
              </a:rPr>
              <a:t>Wo zeigen Sie Schwächen?</a:t>
            </a:r>
          </a:p>
          <a:p>
            <a:pPr>
              <a:lnSpc>
                <a:spcPct val="107000"/>
              </a:lnSpc>
              <a:spcAft>
                <a:spcPts val="800"/>
              </a:spcAft>
            </a:pPr>
            <a:r>
              <a:rPr lang="de-DE" sz="2400" dirty="0">
                <a:latin typeface="Arial" panose="020B0604020202020204" pitchFamily="34" charset="0"/>
                <a:ea typeface="Calibri" panose="020F0502020204030204" pitchFamily="34" charset="0"/>
                <a:cs typeface="Arial" panose="020B0604020202020204" pitchFamily="34" charset="0"/>
              </a:rPr>
              <a:t>Begründe, warum du deine Schwächen als Schwächen siehst und nenne Beispiele, wo deine Stärke zum Einsatz kommt. </a:t>
            </a:r>
          </a:p>
          <a:p>
            <a:pPr>
              <a:lnSpc>
                <a:spcPct val="107000"/>
              </a:lnSpc>
              <a:spcAft>
                <a:spcPts val="800"/>
              </a:spcAft>
            </a:pPr>
            <a:r>
              <a:rPr lang="de-DE" sz="2400" dirty="0">
                <a:effectLst/>
                <a:latin typeface="Arial" panose="020B0604020202020204" pitchFamily="34" charset="0"/>
                <a:ea typeface="Calibri" panose="020F0502020204030204" pitchFamily="34" charset="0"/>
                <a:cs typeface="Arial" panose="020B0604020202020204" pitchFamily="34" charset="0"/>
              </a:rPr>
              <a:t>Trete selbstbewusst auf und </a:t>
            </a:r>
            <a:r>
              <a:rPr lang="de-DE" sz="2400" dirty="0">
                <a:latin typeface="Arial" panose="020B0604020202020204" pitchFamily="34" charset="0"/>
                <a:ea typeface="Calibri" panose="020F0502020204030204" pitchFamily="34" charset="0"/>
                <a:cs typeface="Arial" panose="020B0604020202020204" pitchFamily="34" charset="0"/>
              </a:rPr>
              <a:t>beschränke dich auf weniger bedeutsame Schwachpunkte.</a:t>
            </a:r>
          </a:p>
          <a:p>
            <a:pPr>
              <a:lnSpc>
                <a:spcPct val="107000"/>
              </a:lnSpc>
              <a:spcAft>
                <a:spcPts val="800"/>
              </a:spcAft>
            </a:pPr>
            <a:r>
              <a:rPr lang="de-DE" sz="2400" dirty="0">
                <a:effectLst/>
                <a:latin typeface="Arial" panose="020B0604020202020204" pitchFamily="34" charset="0"/>
                <a:ea typeface="Calibri" panose="020F0502020204030204" pitchFamily="34" charset="0"/>
                <a:cs typeface="Arial" panose="020B0604020202020204" pitchFamily="34" charset="0"/>
              </a:rPr>
              <a:t>Weniger ist mehr, treffe eine gute Auswahl (siehe in deine Aufzeichnungen).</a:t>
            </a:r>
          </a:p>
          <a:p>
            <a:pPr marL="756900" lvl="1" indent="-342900">
              <a:lnSpc>
                <a:spcPct val="107000"/>
              </a:lnSpc>
              <a:buClrTx/>
              <a:buSzPct val="100000"/>
            </a:pPr>
            <a:endParaRPr lang="de-DE" sz="24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xfrm>
            <a:off x="760462" y="573974"/>
            <a:ext cx="8596668" cy="1136073"/>
          </a:xfrm>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5" name="Rechteck 4">
            <a:extLst>
              <a:ext uri="{FF2B5EF4-FFF2-40B4-BE49-F238E27FC236}">
                <a16:creationId xmlns:a16="http://schemas.microsoft.com/office/drawing/2014/main" id="{4C424FAB-4A03-DE45-A963-6542C5C27D17}"/>
              </a:ext>
            </a:extLst>
          </p:cNvPr>
          <p:cNvSpPr/>
          <p:nvPr/>
        </p:nvSpPr>
        <p:spPr>
          <a:xfrm>
            <a:off x="522515" y="2624028"/>
            <a:ext cx="10090362" cy="2781211"/>
          </a:xfrm>
          <a:prstGeom prst="rect">
            <a:avLst/>
          </a:prstGeom>
          <a:solidFill>
            <a:schemeClr val="bg1"/>
          </a:solidFill>
        </p:spPr>
        <p:txBody>
          <a:bodyPr wrap="square">
            <a:spAutoFit/>
          </a:bodyPr>
          <a:lstStyle/>
          <a:p>
            <a:pPr>
              <a:lnSpc>
                <a:spcPct val="107000"/>
              </a:lnSpc>
              <a:spcAft>
                <a:spcPts val="0"/>
              </a:spcAft>
            </a:pPr>
            <a:r>
              <a:rPr lang="de-DE" sz="2200" dirty="0">
                <a:solidFill>
                  <a:srgbClr val="0070C0"/>
                </a:solidFill>
                <a:latin typeface="Comic Sans MS" panose="030F0702030302020204" pitchFamily="66" charset="0"/>
                <a:cs typeface="Tahoma" panose="020B0604030504040204" pitchFamily="34" charset="0"/>
              </a:rPr>
              <a:t>Morgens komme ich nicht so gut aus dem Bett, deshalb stelle ich meinen Wecker weiter vom Bett entfernt auf. </a:t>
            </a:r>
          </a:p>
          <a:p>
            <a:pPr>
              <a:lnSpc>
                <a:spcPct val="107000"/>
              </a:lnSpc>
              <a:spcAft>
                <a:spcPts val="0"/>
              </a:spcAft>
            </a:pPr>
            <a:r>
              <a:rPr lang="de-DE" sz="2200" dirty="0">
                <a:solidFill>
                  <a:srgbClr val="0070C0"/>
                </a:solidFill>
                <a:latin typeface="Comic Sans MS" panose="030F0702030302020204" pitchFamily="66" charset="0"/>
                <a:cs typeface="Tahoma" panose="020B0604030504040204" pitchFamily="34" charset="0"/>
              </a:rPr>
              <a:t> </a:t>
            </a:r>
          </a:p>
          <a:p>
            <a:pPr>
              <a:lnSpc>
                <a:spcPct val="107000"/>
              </a:lnSpc>
              <a:spcAft>
                <a:spcPts val="0"/>
              </a:spcAft>
            </a:pPr>
            <a:r>
              <a:rPr lang="de-DE" sz="2200" dirty="0">
                <a:solidFill>
                  <a:srgbClr val="0070C0"/>
                </a:solidFill>
                <a:latin typeface="Comic Sans MS" panose="030F0702030302020204" pitchFamily="66" charset="0"/>
                <a:cs typeface="Tahoma" panose="020B0604030504040204" pitchFamily="34" charset="0"/>
              </a:rPr>
              <a:t>Mit Englisch hatte ich immer etwas Probleme. Um meine Kenntnisse zu verbessern, schaue ich jetzt immer meine Lieblingsserie auf Englisch, das hat auch schon etwas gebracht. </a:t>
            </a:r>
          </a:p>
          <a:p>
            <a:pPr>
              <a:lnSpc>
                <a:spcPct val="107000"/>
              </a:lnSpc>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600" dirty="0">
                <a:latin typeface="Calibri" panose="020F0502020204030204" pitchFamily="34" charset="0"/>
                <a:ea typeface="Calibri" panose="020F0502020204030204" pitchFamily="34" charset="0"/>
                <a:cs typeface="Times New Roman" panose="02020603050405020304" pitchFamily="18" charset="0"/>
              </a:rPr>
              <a: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18793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522515" y="1585231"/>
            <a:ext cx="10386490" cy="4471186"/>
          </a:xfrm>
        </p:spPr>
        <p:txBody>
          <a:bodyPr rtlCol="0" anchor="t">
            <a:noAutofit/>
          </a:bodyPr>
          <a:lstStyle/>
          <a:p>
            <a:pPr marL="36900" indent="0">
              <a:buClrTx/>
              <a:buSzPct val="100000"/>
              <a:buNone/>
            </a:pPr>
            <a:r>
              <a:rPr lang="de-DE" sz="2400" b="1" dirty="0">
                <a:solidFill>
                  <a:schemeClr val="accent2">
                    <a:lumMod val="50000"/>
                  </a:schemeClr>
                </a:solidFill>
                <a:effectLst/>
                <a:latin typeface="Arial" panose="020B0604020202020204" pitchFamily="34" charset="0"/>
              </a:rPr>
              <a:t>3.1. Fragen zum Lebenslauf und zur Persönlichkeit (rosa)</a:t>
            </a:r>
          </a:p>
          <a:p>
            <a:pPr marL="756900" lvl="1" indent="-342900">
              <a:lnSpc>
                <a:spcPct val="107000"/>
              </a:lnSpc>
              <a:buClrTx/>
              <a:buSzPct val="100000"/>
            </a:pPr>
            <a:r>
              <a:rPr lang="de-DE" sz="2400" b="1" dirty="0">
                <a:solidFill>
                  <a:schemeClr val="accent2">
                    <a:lumMod val="50000"/>
                  </a:schemeClr>
                </a:solidFill>
                <a:latin typeface="Arial" panose="020B0604020202020204" pitchFamily="34" charset="0"/>
                <a:cs typeface="Arial" panose="020B0604020202020204" pitchFamily="34" charset="0"/>
              </a:rPr>
              <a:t>Welche Werte und Eigenschaften sind für Sie besonders wichtig im Beruf? Bitte begründen Sie dies.</a:t>
            </a:r>
          </a:p>
          <a:p>
            <a:pPr>
              <a:lnSpc>
                <a:spcPct val="107000"/>
              </a:lnSpc>
              <a:spcAft>
                <a:spcPts val="800"/>
              </a:spcAft>
            </a:pPr>
            <a:r>
              <a:rPr lang="de-DE" sz="2400" dirty="0">
                <a:latin typeface="Arial" panose="020B0604020202020204" pitchFamily="34" charset="0"/>
                <a:ea typeface="Calibri" panose="020F0502020204030204" pitchFamily="34" charset="0"/>
                <a:cs typeface="Arial" panose="020B0604020202020204" pitchFamily="34" charset="0"/>
              </a:rPr>
              <a:t>Jeder Ausbildungsberuf hat Schlüsselqualifikationen, diese solltest du kennen.</a:t>
            </a:r>
          </a:p>
          <a:p>
            <a:pPr>
              <a:lnSpc>
                <a:spcPct val="107000"/>
              </a:lnSpc>
              <a:spcAft>
                <a:spcPts val="800"/>
              </a:spcAft>
            </a:pPr>
            <a:r>
              <a:rPr lang="de-DE" sz="2400" dirty="0">
                <a:effectLst/>
                <a:latin typeface="Arial" panose="020B0604020202020204" pitchFamily="34" charset="0"/>
                <a:ea typeface="Calibri" panose="020F0502020204030204" pitchFamily="34" charset="0"/>
                <a:cs typeface="Arial" panose="020B0604020202020204" pitchFamily="34" charset="0"/>
              </a:rPr>
              <a:t>Suche nach Werten / Eigenschaften mit denen du persönliche positive Erfahrungen hast.</a:t>
            </a:r>
            <a:endParaRPr lang="de-DE"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2400" dirty="0">
                <a:effectLst/>
                <a:latin typeface="Arial" panose="020B0604020202020204" pitchFamily="34" charset="0"/>
                <a:ea typeface="Calibri" panose="020F0502020204030204" pitchFamily="34" charset="0"/>
                <a:cs typeface="Arial" panose="020B0604020202020204" pitchFamily="34" charset="0"/>
              </a:rPr>
              <a:t>Es kommt gut an, wenn du diese Werte gut Beschreiben kannst und persönliche Erfahrungen damit verbinden kannst.</a:t>
            </a:r>
          </a:p>
          <a:p>
            <a:pPr marL="756900" lvl="1" indent="-342900">
              <a:lnSpc>
                <a:spcPct val="107000"/>
              </a:lnSpc>
              <a:buClrTx/>
              <a:buSzPct val="100000"/>
            </a:pPr>
            <a:endParaRPr lang="de-DE" sz="24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xfrm>
            <a:off x="760462" y="573974"/>
            <a:ext cx="8596668" cy="1136073"/>
          </a:xfrm>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6" name="Rechteck 5">
            <a:extLst>
              <a:ext uri="{FF2B5EF4-FFF2-40B4-BE49-F238E27FC236}">
                <a16:creationId xmlns:a16="http://schemas.microsoft.com/office/drawing/2014/main" id="{5F9C54EA-B9A3-FD89-870E-A03EAF7DE27E}"/>
              </a:ext>
            </a:extLst>
          </p:cNvPr>
          <p:cNvSpPr/>
          <p:nvPr/>
        </p:nvSpPr>
        <p:spPr>
          <a:xfrm>
            <a:off x="522515" y="2954769"/>
            <a:ext cx="10090362" cy="3505768"/>
          </a:xfrm>
          <a:prstGeom prst="rect">
            <a:avLst/>
          </a:prstGeom>
          <a:solidFill>
            <a:schemeClr val="bg1"/>
          </a:solidFill>
        </p:spPr>
        <p:txBody>
          <a:bodyPr wrap="square">
            <a:spAutoFit/>
          </a:bodyPr>
          <a:lstStyle/>
          <a:p>
            <a:pPr>
              <a:lnSpc>
                <a:spcPct val="107000"/>
              </a:lnSpc>
              <a:spcAft>
                <a:spcPts val="0"/>
              </a:spcAft>
            </a:pPr>
            <a:r>
              <a:rPr lang="de-DE" sz="2200" dirty="0">
                <a:solidFill>
                  <a:srgbClr val="0070C0"/>
                </a:solidFill>
                <a:latin typeface="Comic Sans MS" panose="030F0702030302020204" pitchFamily="66" charset="0"/>
                <a:cs typeface="Tahoma" panose="020B0604030504040204" pitchFamily="34" charset="0"/>
              </a:rPr>
              <a:t>Ich finde es wichtig, dass ich aufmerksam zu höre, wenn ich angesprochen werde und meinem Gesprächspartner respektvoll gegenüber auftrete. Damit habe ich positive Erfahrungen in Gruppenarbeiten gemacht und denke, dass dies auch im Beruf wichtig für eine gute Teamarbeit ist.</a:t>
            </a:r>
          </a:p>
          <a:p>
            <a:pPr>
              <a:lnSpc>
                <a:spcPct val="107000"/>
              </a:lnSpc>
              <a:spcAft>
                <a:spcPts val="0"/>
              </a:spcAft>
            </a:pPr>
            <a:r>
              <a:rPr lang="de-DE" sz="2200" dirty="0">
                <a:solidFill>
                  <a:srgbClr val="0070C0"/>
                </a:solidFill>
                <a:latin typeface="Comic Sans MS" panose="030F0702030302020204" pitchFamily="66" charset="0"/>
                <a:cs typeface="Tahoma" panose="020B0604030504040204" pitchFamily="34" charset="0"/>
              </a:rPr>
              <a:t> </a:t>
            </a:r>
          </a:p>
          <a:p>
            <a:pPr>
              <a:lnSpc>
                <a:spcPct val="107000"/>
              </a:lnSpc>
              <a:spcAft>
                <a:spcPts val="0"/>
              </a:spcAft>
            </a:pPr>
            <a:r>
              <a:rPr lang="de-DE" sz="2200" dirty="0">
                <a:solidFill>
                  <a:srgbClr val="0070C0"/>
                </a:solidFill>
                <a:latin typeface="Comic Sans MS" panose="030F0702030302020204" pitchFamily="66" charset="0"/>
                <a:cs typeface="Tahoma" panose="020B0604030504040204" pitchFamily="34" charset="0"/>
              </a:rPr>
              <a:t>Ebenso finde ich, dass man zuverlässig sein muss. Wenn man sich nicht darauf verlassen kann, dass die Abmachungen eingehalten werden ist das Ergebnis gefährdet.</a:t>
            </a:r>
          </a:p>
          <a:p>
            <a:pPr>
              <a:lnSpc>
                <a:spcPct val="107000"/>
              </a:lnSpc>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600" dirty="0">
                <a:latin typeface="Calibri" panose="020F0502020204030204" pitchFamily="34" charset="0"/>
                <a:ea typeface="Calibri" panose="020F0502020204030204" pitchFamily="34" charset="0"/>
                <a:cs typeface="Times New Roman" panose="02020603050405020304" pitchFamily="18" charset="0"/>
              </a:rPr>
              <a: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5624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522515" y="1585231"/>
            <a:ext cx="10386490" cy="4471186"/>
          </a:xfrm>
        </p:spPr>
        <p:txBody>
          <a:bodyPr rtlCol="0" anchor="t">
            <a:noAutofit/>
          </a:bodyPr>
          <a:lstStyle/>
          <a:p>
            <a:pPr marL="36900" indent="0">
              <a:buClrTx/>
              <a:buSzPct val="100000"/>
              <a:buNone/>
            </a:pPr>
            <a:r>
              <a:rPr lang="de-DE" sz="2400" b="1" dirty="0">
                <a:solidFill>
                  <a:schemeClr val="accent2">
                    <a:lumMod val="50000"/>
                  </a:schemeClr>
                </a:solidFill>
                <a:effectLst/>
                <a:latin typeface="Arial" panose="020B0604020202020204" pitchFamily="34" charset="0"/>
              </a:rPr>
              <a:t>3.2. </a:t>
            </a:r>
            <a:r>
              <a:rPr lang="de-DE" sz="2400" b="1" dirty="0">
                <a:solidFill>
                  <a:schemeClr val="accent2">
                    <a:lumMod val="50000"/>
                  </a:schemeClr>
                </a:solidFill>
                <a:effectLst/>
                <a:latin typeface="Arial" panose="020B0604020202020204" pitchFamily="34" charset="0"/>
                <a:cs typeface="Arial" panose="020B0604020202020204" pitchFamily="34" charset="0"/>
              </a:rPr>
              <a:t>Fragen zur Berufswahl (gelb)</a:t>
            </a:r>
          </a:p>
          <a:p>
            <a:pPr marL="756900" lvl="1" indent="-342900">
              <a:buClrTx/>
              <a:buSzPct val="100000"/>
            </a:pPr>
            <a:r>
              <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Wie stellen Sie sich die Ausbildung vor? </a:t>
            </a:r>
            <a:br>
              <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br>
            <a:r>
              <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Was würde Sie besonders interessieren?</a:t>
            </a:r>
          </a:p>
          <a:p>
            <a:pPr>
              <a:lnSpc>
                <a:spcPct val="107000"/>
              </a:lnSpc>
            </a:pPr>
            <a:r>
              <a:rPr lang="de-DE" sz="2400" dirty="0">
                <a:latin typeface="Arial" panose="020B0604020202020204" pitchFamily="34" charset="0"/>
                <a:ea typeface="Calibri" panose="020F0502020204030204" pitchFamily="34" charset="0"/>
                <a:cs typeface="Arial" panose="020B0604020202020204" pitchFamily="34" charset="0"/>
              </a:rPr>
              <a:t>Hier sollst du beschreiben, wie du dir den Alltag in dem Beruf vorstellst.</a:t>
            </a:r>
          </a:p>
          <a:p>
            <a:pPr>
              <a:lnSpc>
                <a:spcPct val="107000"/>
              </a:lnSpc>
            </a:pPr>
            <a:r>
              <a:rPr lang="de-DE" sz="2400" dirty="0">
                <a:latin typeface="Arial" panose="020B0604020202020204" pitchFamily="34" charset="0"/>
                <a:ea typeface="Calibri" panose="020F0502020204030204" pitchFamily="34" charset="0"/>
                <a:cs typeface="Arial" panose="020B0604020202020204" pitchFamily="34" charset="0"/>
              </a:rPr>
              <a:t>Erkundige dich vorher! Du kannst dir hierfür z.B. den Film im Berufe-TV der Arbeitsagentur anschauen. Auch auf der Firmen-Homepage gibt es häufig einen kurzen Film über die Ausbildung. </a:t>
            </a: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xfrm>
            <a:off x="760462" y="573974"/>
            <a:ext cx="8596668" cy="1136073"/>
          </a:xfrm>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5" name="Rechteck 4">
            <a:extLst>
              <a:ext uri="{FF2B5EF4-FFF2-40B4-BE49-F238E27FC236}">
                <a16:creationId xmlns:a16="http://schemas.microsoft.com/office/drawing/2014/main" id="{83CBAC54-16F3-A6E2-F322-6B7C27AB61EB}"/>
              </a:ext>
            </a:extLst>
          </p:cNvPr>
          <p:cNvSpPr/>
          <p:nvPr/>
        </p:nvSpPr>
        <p:spPr>
          <a:xfrm>
            <a:off x="522515" y="2954769"/>
            <a:ext cx="10090362" cy="3744615"/>
          </a:xfrm>
          <a:prstGeom prst="rect">
            <a:avLst/>
          </a:prstGeom>
          <a:solidFill>
            <a:schemeClr val="bg1"/>
          </a:solidFill>
        </p:spPr>
        <p:txBody>
          <a:bodyPr wrap="square">
            <a:spAutoFit/>
          </a:bodyPr>
          <a:lstStyle/>
          <a:p>
            <a:pPr>
              <a:lnSpc>
                <a:spcPct val="107000"/>
              </a:lnSpc>
              <a:spcAft>
                <a:spcPts val="6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Ich stelle mir vor, dass man morgens erstmal schaut, welche Aufträge es gibt. Die Aufträge müssen am Computer erfasst werden und werden anschließend bearbeitet. Hierzu gehört auch das Erstellen von Angeboten oder Rechnungen.</a:t>
            </a:r>
          </a:p>
          <a:p>
            <a:pPr>
              <a:lnSpc>
                <a:spcPct val="107000"/>
              </a:lnSpc>
              <a:spcAft>
                <a:spcPts val="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Man betreut die Kunden am Telefon oder berät sie auch direkt in der Filiale.  Die Waren für die verschiedenen Bestellungen müssen zusammengestellt werden und ggf. auch Farben hierfür gemischt werden.</a:t>
            </a:r>
          </a:p>
          <a:p>
            <a:pPr>
              <a:lnSpc>
                <a:spcPct val="107000"/>
              </a:lnSpc>
              <a:spcAft>
                <a:spcPts val="0"/>
              </a:spcAft>
            </a:pPr>
            <a:endPar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endParaRPr>
          </a:p>
          <a:p>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Außerdem muss regelmäßig kontrolliert werden, welche Produkte noch vorhanden sind oder vielleicht fehlen, damit man sie nachbestellen kann. </a:t>
            </a:r>
            <a:r>
              <a:rPr lang="de-DE" sz="2200" dirty="0">
                <a:latin typeface="Calibri" panose="020F0502020204030204" pitchFamily="34" charset="0"/>
                <a:ea typeface="Calibri" panose="020F0502020204030204" pitchFamily="34" charset="0"/>
                <a:cs typeface="Times New Roman" panose="02020603050405020304" pitchFamily="18" charset="0"/>
              </a:rPr>
              <a:t>  </a:t>
            </a:r>
            <a:endParaRPr lang="de-DE"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4480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522515" y="1585231"/>
            <a:ext cx="10386490" cy="4471186"/>
          </a:xfrm>
        </p:spPr>
        <p:txBody>
          <a:bodyPr rtlCol="0" anchor="t">
            <a:noAutofit/>
          </a:bodyPr>
          <a:lstStyle/>
          <a:p>
            <a:pPr marL="36900" indent="0">
              <a:buClrTx/>
              <a:buSzPct val="100000"/>
              <a:buNone/>
            </a:pPr>
            <a:r>
              <a:rPr lang="de-DE" sz="2400" b="1" dirty="0">
                <a:solidFill>
                  <a:schemeClr val="accent2">
                    <a:lumMod val="50000"/>
                  </a:schemeClr>
                </a:solidFill>
                <a:effectLst/>
                <a:latin typeface="Arial" panose="020B0604020202020204" pitchFamily="34" charset="0"/>
              </a:rPr>
              <a:t>3.2. </a:t>
            </a:r>
            <a:r>
              <a:rPr lang="de-DE" sz="2400" b="1" dirty="0">
                <a:solidFill>
                  <a:schemeClr val="accent2">
                    <a:lumMod val="50000"/>
                  </a:schemeClr>
                </a:solidFill>
                <a:effectLst/>
                <a:latin typeface="Arial" panose="020B0604020202020204" pitchFamily="34" charset="0"/>
                <a:cs typeface="Arial" panose="020B0604020202020204" pitchFamily="34" charset="0"/>
              </a:rPr>
              <a:t>Fragen zur Berufswahl (gelb)</a:t>
            </a:r>
          </a:p>
          <a:p>
            <a:pPr marL="756900" lvl="1" indent="-342900">
              <a:lnSpc>
                <a:spcPct val="107000"/>
              </a:lnSpc>
              <a:buClrTx/>
              <a:buSzPct val="100000"/>
            </a:pPr>
            <a:r>
              <a:rPr lang="de-DE" sz="2400" b="1" dirty="0">
                <a:solidFill>
                  <a:schemeClr val="accent2">
                    <a:lumMod val="50000"/>
                  </a:schemeClr>
                </a:solidFill>
                <a:latin typeface="Arial" panose="020B0604020202020204" pitchFamily="34" charset="0"/>
                <a:cs typeface="Arial" panose="020B0604020202020204" pitchFamily="34" charset="0"/>
              </a:rPr>
              <a:t>Wieso haben Sie sich gerade für diesen Ausbildungsberuf entschieden? </a:t>
            </a:r>
            <a:br>
              <a:rPr lang="de-DE" sz="2400" b="1" dirty="0">
                <a:solidFill>
                  <a:schemeClr val="accent2">
                    <a:lumMod val="50000"/>
                  </a:schemeClr>
                </a:solidFill>
                <a:latin typeface="Arial" panose="020B0604020202020204" pitchFamily="34" charset="0"/>
                <a:cs typeface="Arial" panose="020B0604020202020204" pitchFamily="34" charset="0"/>
              </a:rPr>
            </a:br>
            <a:r>
              <a:rPr lang="de-DE" sz="2400" b="1" dirty="0">
                <a:solidFill>
                  <a:schemeClr val="accent2">
                    <a:lumMod val="50000"/>
                  </a:schemeClr>
                </a:solidFill>
                <a:latin typeface="Arial" panose="020B0604020202020204" pitchFamily="34" charset="0"/>
                <a:cs typeface="Arial" panose="020B0604020202020204" pitchFamily="34" charset="0"/>
              </a:rPr>
              <a:t>Welche Fähigkeiten bringen Sie mit?</a:t>
            </a:r>
          </a:p>
          <a:p>
            <a:pPr>
              <a:lnSpc>
                <a:spcPct val="107000"/>
              </a:lnSpc>
              <a:spcAft>
                <a:spcPts val="800"/>
              </a:spcAft>
            </a:pPr>
            <a:r>
              <a:rPr lang="de-DE" sz="2400" dirty="0">
                <a:latin typeface="Arial" panose="020B0604020202020204" pitchFamily="34" charset="0"/>
                <a:cs typeface="Arial" panose="020B0604020202020204" pitchFamily="34" charset="0"/>
              </a:rPr>
              <a:t>Wenn du dich um einen Ausbildungsberuf bewirbst machst du das nicht aus einer Laune heraus.</a:t>
            </a:r>
          </a:p>
          <a:p>
            <a:pPr>
              <a:lnSpc>
                <a:spcPct val="107000"/>
              </a:lnSpc>
              <a:spcAft>
                <a:spcPts val="800"/>
              </a:spcAft>
            </a:pPr>
            <a:r>
              <a:rPr lang="de-DE" sz="2400" dirty="0">
                <a:effectLst/>
                <a:latin typeface="Arial" panose="020B0604020202020204" pitchFamily="34" charset="0"/>
                <a:ea typeface="Calibri" panose="020F0502020204030204" pitchFamily="34" charset="0"/>
                <a:cs typeface="Arial" panose="020B0604020202020204" pitchFamily="34" charset="0"/>
              </a:rPr>
              <a:t>Die Wahl beruht auf deinen Fähigkeiten und Interessen, verknüpfe diese mit den Anforderungen der Ausbildung.</a:t>
            </a:r>
            <a:endParaRPr lang="de-DE"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2400" dirty="0">
                <a:effectLst/>
                <a:latin typeface="Arial" panose="020B0604020202020204" pitchFamily="34" charset="0"/>
                <a:ea typeface="Calibri" panose="020F0502020204030204" pitchFamily="34" charset="0"/>
                <a:cs typeface="Arial" panose="020B0604020202020204" pitchFamily="34" charset="0"/>
              </a:rPr>
              <a:t>Mach klar, dass du die Entscheidung selbstbestimmt und bewusst getroffen hast.</a:t>
            </a:r>
          </a:p>
          <a:p>
            <a:pPr marL="756900" lvl="1" indent="-342900">
              <a:lnSpc>
                <a:spcPct val="107000"/>
              </a:lnSpc>
              <a:buClrTx/>
              <a:buSzPct val="100000"/>
            </a:pPr>
            <a:endParaRPr lang="de-DE" sz="24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xfrm>
            <a:off x="760462" y="573974"/>
            <a:ext cx="8596668" cy="1136073"/>
          </a:xfrm>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4" name="Rechteck 3">
            <a:extLst>
              <a:ext uri="{FF2B5EF4-FFF2-40B4-BE49-F238E27FC236}">
                <a16:creationId xmlns:a16="http://schemas.microsoft.com/office/drawing/2014/main" id="{EE872D61-DB8E-1DA1-D3D5-A0666D0044FC}"/>
              </a:ext>
            </a:extLst>
          </p:cNvPr>
          <p:cNvSpPr/>
          <p:nvPr/>
        </p:nvSpPr>
        <p:spPr>
          <a:xfrm>
            <a:off x="522515" y="2954769"/>
            <a:ext cx="10090362" cy="3644587"/>
          </a:xfrm>
          <a:prstGeom prst="rect">
            <a:avLst/>
          </a:prstGeom>
          <a:solidFill>
            <a:schemeClr val="bg1"/>
          </a:solidFill>
        </p:spPr>
        <p:txBody>
          <a:bodyPr wrap="square">
            <a:spAutoFit/>
          </a:bodyPr>
          <a:lstStyle/>
          <a:p>
            <a:pPr>
              <a:lnSpc>
                <a:spcPct val="107000"/>
              </a:lnSpc>
              <a:spcAft>
                <a:spcPts val="8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Durch meine praktischen Erfahrungen im Einzelhandel habe ich festgestellt, dass mir der Verkauf von Waren und der Umgang mit Kunden viel Spaß macht. </a:t>
            </a:r>
          </a:p>
          <a:p>
            <a:pPr>
              <a:lnSpc>
                <a:spcPct val="107000"/>
              </a:lnSpc>
              <a:spcAft>
                <a:spcPts val="8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An einer Ausbildung als Kaufmann im Groß- und Außenhandel gefällt mir besonders, dass man viele Aufgaben in der Verwaltung erledigt.</a:t>
            </a:r>
          </a:p>
          <a:p>
            <a:pPr>
              <a:lnSpc>
                <a:spcPct val="107000"/>
              </a:lnSpc>
              <a:spcAft>
                <a:spcPts val="8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Da mir kaufmännisches Rechnen und Rechnungswesen leichtfallen, kann ich mir auch gut vorstellen, Angebote zu erstellen und in der Buchhaltung zu arbeiten.</a:t>
            </a:r>
            <a:r>
              <a:rPr lang="de-DE" sz="2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de-DE"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09210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522515" y="1585231"/>
            <a:ext cx="10386490" cy="4471186"/>
          </a:xfrm>
        </p:spPr>
        <p:txBody>
          <a:bodyPr rtlCol="0" anchor="t">
            <a:noAutofit/>
          </a:bodyPr>
          <a:lstStyle/>
          <a:p>
            <a:pPr marL="36900" indent="0">
              <a:buClrTx/>
              <a:buSzPct val="100000"/>
              <a:buNone/>
            </a:pPr>
            <a:r>
              <a:rPr lang="de-DE" sz="2400" b="1" dirty="0">
                <a:solidFill>
                  <a:schemeClr val="accent2">
                    <a:lumMod val="50000"/>
                  </a:schemeClr>
                </a:solidFill>
                <a:effectLst/>
                <a:latin typeface="Arial" panose="020B0604020202020204" pitchFamily="34" charset="0"/>
              </a:rPr>
              <a:t>3.3. </a:t>
            </a:r>
            <a:r>
              <a:rPr lang="de-DE" sz="2400" b="1" dirty="0">
                <a:solidFill>
                  <a:schemeClr val="accent2">
                    <a:lumMod val="50000"/>
                  </a:schemeClr>
                </a:solidFill>
                <a:effectLst/>
                <a:latin typeface="Arial" panose="020B0604020202020204" pitchFamily="34" charset="0"/>
                <a:cs typeface="Arial" panose="020B0604020202020204" pitchFamily="34" charset="0"/>
              </a:rPr>
              <a:t>Fragen zum Unternehmen (grün)</a:t>
            </a:r>
          </a:p>
          <a:p>
            <a:pPr marL="756900" lvl="1" indent="-342900">
              <a:lnSpc>
                <a:spcPct val="107000"/>
              </a:lnSpc>
              <a:buClrTx/>
              <a:buSzPct val="100000"/>
            </a:pPr>
            <a:r>
              <a:rPr lang="de-DE" sz="2400" b="1" dirty="0">
                <a:solidFill>
                  <a:schemeClr val="accent2">
                    <a:lumMod val="50000"/>
                  </a:schemeClr>
                </a:solidFill>
                <a:latin typeface="Arial" panose="020B0604020202020204" pitchFamily="34" charset="0"/>
                <a:cs typeface="Arial" panose="020B0604020202020204" pitchFamily="34" charset="0"/>
              </a:rPr>
              <a:t>Warum haben Sie sich gerade bei unserem Unternehmen beworben?</a:t>
            </a:r>
          </a:p>
          <a:p>
            <a:pPr>
              <a:lnSpc>
                <a:spcPct val="107000"/>
              </a:lnSpc>
              <a:spcAft>
                <a:spcPts val="0"/>
              </a:spcAft>
            </a:pPr>
            <a:r>
              <a:rPr lang="de-DE" sz="2400" dirty="0">
                <a:latin typeface="Arial" panose="020B0604020202020204" pitchFamily="34" charset="0"/>
                <a:cs typeface="Arial" panose="020B0604020202020204" pitchFamily="34" charset="0"/>
              </a:rPr>
              <a:t>Am besten, du schaust dir die Homepage und die Stellenanzeige genau an. Was hat dir besonders gut gefallen? </a:t>
            </a:r>
          </a:p>
          <a:p>
            <a:pPr>
              <a:lnSpc>
                <a:spcPct val="107000"/>
              </a:lnSpc>
              <a:spcAft>
                <a:spcPts val="0"/>
              </a:spcAft>
            </a:pPr>
            <a:r>
              <a:rPr lang="de-DE" sz="2400" dirty="0">
                <a:latin typeface="Arial" panose="020B0604020202020204" pitchFamily="34" charset="0"/>
                <a:cs typeface="Arial" panose="020B0604020202020204" pitchFamily="34" charset="0"/>
              </a:rPr>
              <a:t>Was erfährst du über die Ausbildung in diesem Unternehmen? Gibt es hierbei etwas, das dich besonders angesprochen hat? </a:t>
            </a:r>
          </a:p>
          <a:p>
            <a:pPr marL="0" indent="0">
              <a:lnSpc>
                <a:spcPct val="107000"/>
              </a:lnSpc>
              <a:spcAft>
                <a:spcPts val="0"/>
              </a:spcAft>
              <a:buNone/>
            </a:pPr>
            <a:endParaRPr lang="de-DE" sz="24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xfrm>
            <a:off x="760462" y="573974"/>
            <a:ext cx="8596668" cy="1136073"/>
          </a:xfrm>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5" name="Rechteck 4">
            <a:extLst>
              <a:ext uri="{FF2B5EF4-FFF2-40B4-BE49-F238E27FC236}">
                <a16:creationId xmlns:a16="http://schemas.microsoft.com/office/drawing/2014/main" id="{CDA94D91-D8AD-32CD-3DF9-B144F67F706E}"/>
              </a:ext>
            </a:extLst>
          </p:cNvPr>
          <p:cNvSpPr/>
          <p:nvPr/>
        </p:nvSpPr>
        <p:spPr>
          <a:xfrm>
            <a:off x="522514" y="2954769"/>
            <a:ext cx="10158455" cy="3601050"/>
          </a:xfrm>
          <a:prstGeom prst="rect">
            <a:avLst/>
          </a:prstGeom>
          <a:solidFill>
            <a:schemeClr val="bg1"/>
          </a:solidFill>
        </p:spPr>
        <p:txBody>
          <a:bodyPr wrap="square">
            <a:spAutoFit/>
          </a:bodyPr>
          <a:lstStyle/>
          <a:p>
            <a:pPr>
              <a:lnSpc>
                <a:spcPct val="107000"/>
              </a:lnSpc>
              <a:spcBef>
                <a:spcPts val="600"/>
              </a:spcBef>
              <a:spcAft>
                <a:spcPts val="600"/>
              </a:spcAft>
            </a:pPr>
            <a:r>
              <a:rPr lang="de-DE" sz="2000" dirty="0">
                <a:solidFill>
                  <a:srgbClr val="0070C0"/>
                </a:solidFill>
                <a:latin typeface="Comic Sans MS" panose="030F0702030302020204" pitchFamily="66" charset="0"/>
                <a:ea typeface="Calibri" panose="020F0502020204030204" pitchFamily="34" charset="0"/>
                <a:cs typeface="Tahoma" panose="020B0604030504040204" pitchFamily="34" charset="0"/>
              </a:rPr>
              <a:t>Auf Ihrer Homepage habe ich mich über die Ausbildung bei der „Farbenfirma“ informiert. Es spricht mich sehr an, dass man in der Ausbildung einen festen Ansprechpartner hat. </a:t>
            </a:r>
          </a:p>
          <a:p>
            <a:pPr>
              <a:lnSpc>
                <a:spcPct val="107000"/>
              </a:lnSpc>
              <a:spcAft>
                <a:spcPts val="600"/>
              </a:spcAft>
            </a:pPr>
            <a:r>
              <a:rPr lang="de-DE" sz="2000" dirty="0">
                <a:solidFill>
                  <a:srgbClr val="0070C0"/>
                </a:solidFill>
                <a:latin typeface="Comic Sans MS" panose="030F0702030302020204" pitchFamily="66" charset="0"/>
                <a:ea typeface="Calibri" panose="020F0502020204030204" pitchFamily="34" charset="0"/>
                <a:cs typeface="Tahoma" panose="020B0604030504040204" pitchFamily="34" charset="0"/>
              </a:rPr>
              <a:t>Ich freue mich auch auf das Projekt „Filialtausch“ und auf die Arbeit mit dem Farbmischsystem. Ich finde es auch spannend, bei Schulungen die Firmenzentrale in Farbenstadt kennenzulernen.</a:t>
            </a:r>
          </a:p>
          <a:p>
            <a:pPr>
              <a:lnSpc>
                <a:spcPct val="107000"/>
              </a:lnSpc>
              <a:spcAft>
                <a:spcPts val="600"/>
              </a:spcAft>
            </a:pPr>
            <a:r>
              <a:rPr lang="de-DE" sz="2000" dirty="0">
                <a:solidFill>
                  <a:srgbClr val="0070C0"/>
                </a:solidFill>
                <a:latin typeface="Comic Sans MS" panose="030F0702030302020204" pitchFamily="66" charset="0"/>
                <a:ea typeface="Calibri" panose="020F0502020204030204" pitchFamily="34" charset="0"/>
                <a:cs typeface="Tahoma" panose="020B0604030504040204" pitchFamily="34" charset="0"/>
              </a:rPr>
              <a:t>Auch dass es für Auszubildende bei guten Leistungen ein besonderes Förderprogramm gibt, gefällt mir gut.</a:t>
            </a:r>
          </a:p>
          <a:p>
            <a:pPr>
              <a:lnSpc>
                <a:spcPct val="107000"/>
              </a:lnSpc>
              <a:spcAft>
                <a:spcPts val="600"/>
              </a:spcAft>
            </a:pPr>
            <a:r>
              <a:rPr lang="de-DE" sz="2000" dirty="0">
                <a:solidFill>
                  <a:srgbClr val="0070C0"/>
                </a:solidFill>
                <a:latin typeface="Comic Sans MS" panose="030F0702030302020204" pitchFamily="66" charset="0"/>
                <a:ea typeface="Calibri" panose="020F0502020204030204" pitchFamily="34" charset="0"/>
                <a:cs typeface="Tahoma" panose="020B0604030504040204" pitchFamily="34" charset="0"/>
              </a:rPr>
              <a:t>Außerdem gibt es eine gute Chance, dass man nach der Ausbildung übernommen wird.</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56230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522515" y="1585231"/>
            <a:ext cx="10386490" cy="4471186"/>
          </a:xfrm>
        </p:spPr>
        <p:txBody>
          <a:bodyPr rtlCol="0" anchor="t">
            <a:noAutofit/>
          </a:bodyPr>
          <a:lstStyle/>
          <a:p>
            <a:pPr marL="36900" indent="0">
              <a:buClrTx/>
              <a:buSzPct val="100000"/>
              <a:buNone/>
            </a:pPr>
            <a:r>
              <a:rPr lang="de-DE" sz="2400" b="1" dirty="0">
                <a:solidFill>
                  <a:schemeClr val="accent2">
                    <a:lumMod val="50000"/>
                  </a:schemeClr>
                </a:solidFill>
                <a:effectLst/>
                <a:latin typeface="Arial" panose="020B0604020202020204" pitchFamily="34" charset="0"/>
              </a:rPr>
              <a:t>3.3. </a:t>
            </a:r>
            <a:r>
              <a:rPr lang="de-DE" sz="2400" b="1" dirty="0">
                <a:solidFill>
                  <a:schemeClr val="accent2">
                    <a:lumMod val="50000"/>
                  </a:schemeClr>
                </a:solidFill>
                <a:effectLst/>
                <a:latin typeface="Arial" panose="020B0604020202020204" pitchFamily="34" charset="0"/>
                <a:cs typeface="Arial" panose="020B0604020202020204" pitchFamily="34" charset="0"/>
              </a:rPr>
              <a:t>Fragen zum Unternehmen (grün)</a:t>
            </a:r>
          </a:p>
          <a:p>
            <a:pPr marL="756900" lvl="1" indent="-342900">
              <a:buClrTx/>
              <a:buSzPct val="100000"/>
            </a:pPr>
            <a:r>
              <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Was wissen Sie über unser Unternehmen? Können Sie uns ein paar Daten und Fakten nennen?</a:t>
            </a:r>
          </a:p>
          <a:p>
            <a:pPr>
              <a:lnSpc>
                <a:spcPct val="107000"/>
              </a:lnSpc>
            </a:pPr>
            <a:r>
              <a:rPr lang="de-DE" sz="2400" dirty="0">
                <a:latin typeface="Arial" panose="020B0604020202020204" pitchFamily="34" charset="0"/>
                <a:cs typeface="Arial" panose="020B0604020202020204" pitchFamily="34" charset="0"/>
              </a:rPr>
              <a:t>Hier erwarten die Unternehmen, dass du etwas über die Unternehmensgeschichte, Größe des Unternehmens, Anzahl der Beschäftigten und Filialen sowie die Produkte oder Dienstleistungen erzählen kannst. </a:t>
            </a:r>
          </a:p>
          <a:p>
            <a:pPr>
              <a:lnSpc>
                <a:spcPct val="107000"/>
              </a:lnSpc>
            </a:pPr>
            <a:r>
              <a:rPr lang="de-DE" sz="2400" dirty="0">
                <a:latin typeface="Arial" panose="020B0604020202020204" pitchFamily="34" charset="0"/>
                <a:cs typeface="Arial" panose="020B0604020202020204" pitchFamily="34" charset="0"/>
              </a:rPr>
              <a:t>Schau dir also die Homepage genau an. </a:t>
            </a:r>
          </a:p>
          <a:p>
            <a:pPr>
              <a:lnSpc>
                <a:spcPct val="107000"/>
              </a:lnSpc>
            </a:pPr>
            <a:r>
              <a:rPr lang="de-DE" sz="2400" dirty="0">
                <a:latin typeface="Arial" panose="020B0604020202020204" pitchFamily="34" charset="0"/>
                <a:cs typeface="Arial" panose="020B0604020202020204" pitchFamily="34" charset="0"/>
              </a:rPr>
              <a:t>Tipp: Schreibe dir wichtige Punkte heraus, damit du sie nicht vergisst!</a:t>
            </a:r>
          </a:p>
          <a:p>
            <a:pPr>
              <a:lnSpc>
                <a:spcPct val="107000"/>
              </a:lnSpc>
            </a:pPr>
            <a:endParaRPr lang="de-DE" sz="2400" dirty="0">
              <a:latin typeface="Arial" panose="020B0604020202020204" pitchFamily="34" charset="0"/>
              <a:cs typeface="Arial" panose="020B0604020202020204" pitchFamily="34" charset="0"/>
            </a:endParaRPr>
          </a:p>
          <a:p>
            <a:pPr marL="0" indent="0">
              <a:lnSpc>
                <a:spcPct val="107000"/>
              </a:lnSpc>
              <a:spcAft>
                <a:spcPts val="0"/>
              </a:spcAft>
              <a:buNone/>
            </a:pPr>
            <a:endParaRPr lang="de-DE" sz="24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xfrm>
            <a:off x="760462" y="573974"/>
            <a:ext cx="8596668" cy="1136073"/>
          </a:xfrm>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6" name="Rechteck 5">
            <a:extLst>
              <a:ext uri="{FF2B5EF4-FFF2-40B4-BE49-F238E27FC236}">
                <a16:creationId xmlns:a16="http://schemas.microsoft.com/office/drawing/2014/main" id="{5C14F040-8424-1E10-DCF5-CCE520A2D372}"/>
              </a:ext>
            </a:extLst>
          </p:cNvPr>
          <p:cNvSpPr/>
          <p:nvPr/>
        </p:nvSpPr>
        <p:spPr>
          <a:xfrm>
            <a:off x="522514" y="2954769"/>
            <a:ext cx="10158455" cy="2813784"/>
          </a:xfrm>
          <a:prstGeom prst="rect">
            <a:avLst/>
          </a:prstGeom>
          <a:solidFill>
            <a:schemeClr val="bg1"/>
          </a:solidFill>
        </p:spPr>
        <p:txBody>
          <a:bodyPr wrap="square">
            <a:spAutoFit/>
          </a:bodyPr>
          <a:lstStyle/>
          <a:p>
            <a:pPr>
              <a:lnSpc>
                <a:spcPct val="107000"/>
              </a:lnSpc>
              <a:spcAft>
                <a:spcPts val="8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Die „Farbenfirma“ gibt es seit 130 Jahren, Sie hat vier eigene Werke, in denen Farben und andere Produkte hergestellt werden. </a:t>
            </a:r>
          </a:p>
          <a:p>
            <a:pPr>
              <a:lnSpc>
                <a:spcPct val="107000"/>
              </a:lnSpc>
              <a:spcAft>
                <a:spcPts val="8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Insgesamt gibt es 180 Filialen in Europa und es werden über 10.000 verschiedene Artikel für den Malerbedarf verkauft. Z.B. Farben und Lacke für innen und außen, Wärmedämmsysteme und Werkzeuge.</a:t>
            </a:r>
          </a:p>
          <a:p>
            <a:pPr>
              <a:lnSpc>
                <a:spcPct val="107000"/>
              </a:lnSpc>
              <a:spcAft>
                <a:spcPts val="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Die Produkte werden in den Filialen der „Farbenfirma“, aber auch im Einzelhandel, z.B. in Baumärkten verkauft.</a:t>
            </a:r>
            <a:endParaRPr lang="de-DE" sz="22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3535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451262" y="1930400"/>
            <a:ext cx="11397863" cy="4304931"/>
          </a:xfrm>
        </p:spPr>
        <p:txBody>
          <a:bodyPr rtlCol="0" anchor="t">
            <a:normAutofit/>
          </a:bodyPr>
          <a:lstStyle/>
          <a:p>
            <a:pPr marL="36900" indent="0">
              <a:buClrTx/>
              <a:buSzPct val="100000"/>
              <a:buNone/>
            </a:pPr>
            <a:r>
              <a:rPr lang="de-DE" sz="2200" b="1" dirty="0">
                <a:solidFill>
                  <a:schemeClr val="accent2">
                    <a:lumMod val="50000"/>
                  </a:schemeClr>
                </a:solidFill>
                <a:effectLst/>
                <a:latin typeface="Arial" panose="020B0604020202020204" pitchFamily="34" charset="0"/>
                <a:cs typeface="Arial" panose="020B0604020202020204" pitchFamily="34" charset="0"/>
              </a:rPr>
              <a:t>5. </a:t>
            </a:r>
            <a:r>
              <a:rPr lang="de-DE" sz="2400" b="1" dirty="0">
                <a:solidFill>
                  <a:schemeClr val="accent2">
                    <a:lumMod val="50000"/>
                  </a:schemeClr>
                </a:solidFill>
                <a:effectLst/>
                <a:latin typeface="Arial" panose="020B0604020202020204" pitchFamily="34" charset="0"/>
                <a:cs typeface="Arial" panose="020B0604020202020204" pitchFamily="34" charset="0"/>
              </a:rPr>
              <a:t>Phase: Ausklang und Verabschiedung (blau)</a:t>
            </a:r>
          </a:p>
          <a:p>
            <a:pPr marL="756900" lvl="1" indent="-342900">
              <a:buClrTx/>
              <a:buSzPct val="100000"/>
            </a:pPr>
            <a:r>
              <a:rPr lang="de-DE" sz="2400" b="1" dirty="0">
                <a:solidFill>
                  <a:schemeClr val="accent2">
                    <a:lumMod val="50000"/>
                  </a:schemeClr>
                </a:solidFill>
                <a:latin typeface="Arial" panose="020B0604020202020204" pitchFamily="34" charset="0"/>
                <a:cs typeface="Arial" panose="020B0604020202020204" pitchFamily="34" charset="0"/>
              </a:rPr>
              <a:t>Haben Sie noch Fragen an uns?</a:t>
            </a:r>
          </a:p>
          <a:p>
            <a:pPr marL="1156950" lvl="2" indent="-342900">
              <a:buClrTx/>
              <a:buSzPct val="100000"/>
            </a:pPr>
            <a:r>
              <a:rPr lang="de-DE" sz="2400" dirty="0">
                <a:latin typeface="Arial" panose="020B0604020202020204" pitchFamily="34" charset="0"/>
                <a:ea typeface="Calibri" panose="020F0502020204030204" pitchFamily="34" charset="0"/>
                <a:cs typeface="Arial" panose="020B0604020202020204" pitchFamily="34" charset="0"/>
              </a:rPr>
              <a:t>Überlege dir unbedingt zwei bis drei eigene Fragen. </a:t>
            </a:r>
            <a:br>
              <a:rPr lang="de-DE" sz="2400" dirty="0">
                <a:latin typeface="Arial" panose="020B0604020202020204" pitchFamily="34" charset="0"/>
                <a:ea typeface="Calibri" panose="020F0502020204030204" pitchFamily="34" charset="0"/>
                <a:cs typeface="Arial" panose="020B0604020202020204" pitchFamily="34" charset="0"/>
              </a:rPr>
            </a:br>
            <a:r>
              <a:rPr lang="de-DE" sz="2400" dirty="0">
                <a:latin typeface="Arial" panose="020B0604020202020204" pitchFamily="34" charset="0"/>
                <a:ea typeface="Calibri" panose="020F0502020204030204" pitchFamily="34" charset="0"/>
                <a:cs typeface="Arial" panose="020B0604020202020204" pitchFamily="34" charset="0"/>
              </a:rPr>
              <a:t>Hierdurch zeigst du dein Interesse am Unternehmen.</a:t>
            </a:r>
            <a:endParaRPr lang="de-DE" sz="2400" dirty="0">
              <a:effectLst/>
              <a:latin typeface="Arial" panose="020B0604020202020204" pitchFamily="34" charset="0"/>
              <a:ea typeface="Calibri" panose="020F0502020204030204" pitchFamily="34" charset="0"/>
              <a:cs typeface="Arial" panose="020B0604020202020204" pitchFamily="34" charset="0"/>
            </a:endParaRPr>
          </a:p>
          <a:p>
            <a:pPr marL="1156950" lvl="2" indent="-342900">
              <a:buClrTx/>
              <a:buSzPct val="100000"/>
            </a:pPr>
            <a:endParaRPr lang="de-DE" sz="22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4" name="Textfeld 3">
            <a:extLst>
              <a:ext uri="{FF2B5EF4-FFF2-40B4-BE49-F238E27FC236}">
                <a16:creationId xmlns:a16="http://schemas.microsoft.com/office/drawing/2014/main" id="{C889E597-644D-4F90-B4EF-1855FDEAE2E1}"/>
              </a:ext>
            </a:extLst>
          </p:cNvPr>
          <p:cNvSpPr txBox="1"/>
          <p:nvPr/>
        </p:nvSpPr>
        <p:spPr>
          <a:xfrm>
            <a:off x="946298" y="2990406"/>
            <a:ext cx="9271590" cy="2739211"/>
          </a:xfrm>
          <a:prstGeom prst="rect">
            <a:avLst/>
          </a:prstGeom>
          <a:solidFill>
            <a:schemeClr val="bg1"/>
          </a:solidFill>
        </p:spPr>
        <p:txBody>
          <a:bodyPr wrap="square" rtlCol="0">
            <a:spAutoFit/>
          </a:bodyPr>
          <a:lstStyle/>
          <a:p>
            <a:pPr marL="342900" indent="-342900">
              <a:spcBef>
                <a:spcPts val="600"/>
              </a:spcBef>
              <a:spcAft>
                <a:spcPts val="600"/>
              </a:spcAft>
              <a:buFont typeface="Arial" panose="020B0604020202020204" pitchFamily="34" charset="0"/>
              <a:buChar char="•"/>
            </a:pPr>
            <a:r>
              <a:rPr lang="de-DE" sz="2200" dirty="0">
                <a:solidFill>
                  <a:srgbClr val="0070C0"/>
                </a:solidFill>
                <a:latin typeface="Comic Sans MS" panose="030F0702030302020204" pitchFamily="66" charset="0"/>
                <a:cs typeface="Tahoma" panose="020B0604030504040204" pitchFamily="34" charset="0"/>
              </a:rPr>
              <a:t>Gibt es noch andere Auszubildende in Ihrem Unternehmen?</a:t>
            </a:r>
          </a:p>
          <a:p>
            <a:pPr marL="342900" indent="-342900">
              <a:spcBef>
                <a:spcPts val="600"/>
              </a:spcBef>
              <a:spcAft>
                <a:spcPts val="600"/>
              </a:spcAft>
              <a:buFont typeface="Arial" panose="020B0604020202020204" pitchFamily="34" charset="0"/>
              <a:buChar char="•"/>
            </a:pPr>
            <a:r>
              <a:rPr lang="de-DE" sz="2200" dirty="0">
                <a:solidFill>
                  <a:srgbClr val="0070C0"/>
                </a:solidFill>
                <a:latin typeface="Comic Sans MS" panose="030F0702030302020204" pitchFamily="66" charset="0"/>
                <a:cs typeface="Tahoma" panose="020B0604030504040204" pitchFamily="34" charset="0"/>
              </a:rPr>
              <a:t>Welche Abteilungen lernt man während der Ausbildung kennen?</a:t>
            </a:r>
          </a:p>
          <a:p>
            <a:pPr marL="342900" indent="-342900">
              <a:spcBef>
                <a:spcPts val="600"/>
              </a:spcBef>
              <a:spcAft>
                <a:spcPts val="600"/>
              </a:spcAft>
              <a:buFont typeface="Arial" panose="020B0604020202020204" pitchFamily="34" charset="0"/>
              <a:buChar char="•"/>
            </a:pPr>
            <a:r>
              <a:rPr lang="de-DE" sz="2200" dirty="0">
                <a:solidFill>
                  <a:srgbClr val="0070C0"/>
                </a:solidFill>
                <a:latin typeface="Comic Sans MS" panose="030F0702030302020204" pitchFamily="66" charset="0"/>
                <a:cs typeface="Tahoma" panose="020B0604030504040204" pitchFamily="34" charset="0"/>
              </a:rPr>
              <a:t>Wie sind die Wahrscheinlichkeiten nach der Ausbildung übernommen zu werden?</a:t>
            </a:r>
          </a:p>
          <a:p>
            <a:pPr marL="342900" indent="-342900">
              <a:spcBef>
                <a:spcPts val="600"/>
              </a:spcBef>
              <a:spcAft>
                <a:spcPts val="600"/>
              </a:spcAft>
              <a:buFont typeface="Arial" panose="020B0604020202020204" pitchFamily="34" charset="0"/>
              <a:buChar char="•"/>
            </a:pPr>
            <a:r>
              <a:rPr lang="de-DE" sz="2200" dirty="0">
                <a:solidFill>
                  <a:srgbClr val="0070C0"/>
                </a:solidFill>
                <a:latin typeface="Comic Sans MS" panose="030F0702030302020204" pitchFamily="66" charset="0"/>
                <a:cs typeface="Tahoma" panose="020B0604030504040204" pitchFamily="34" charset="0"/>
              </a:rPr>
              <a:t>Kann ich mich nach der Ausbildung bei Ihnen weiterqualifizieren?</a:t>
            </a:r>
          </a:p>
          <a:p>
            <a:pPr marL="342900" indent="-342900">
              <a:spcBef>
                <a:spcPts val="600"/>
              </a:spcBef>
              <a:spcAft>
                <a:spcPts val="600"/>
              </a:spcAft>
              <a:buFont typeface="Arial" panose="020B0604020202020204" pitchFamily="34" charset="0"/>
              <a:buChar char="•"/>
            </a:pPr>
            <a:r>
              <a:rPr lang="de-DE" sz="2200" dirty="0">
                <a:solidFill>
                  <a:srgbClr val="0070C0"/>
                </a:solidFill>
                <a:latin typeface="Comic Sans MS" panose="030F0702030302020204" pitchFamily="66" charset="0"/>
                <a:cs typeface="Tahoma" panose="020B0604030504040204" pitchFamily="34" charset="0"/>
              </a:rPr>
              <a:t>In welcher Schule findet der Berufsschulunterricht statt? </a:t>
            </a:r>
          </a:p>
        </p:txBody>
      </p:sp>
    </p:spTree>
    <p:extLst>
      <p:ext uri="{BB962C8B-B14F-4D97-AF65-F5344CB8AC3E}">
        <p14:creationId xmlns:p14="http://schemas.microsoft.com/office/powerpoint/2010/main" val="37575334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451262" y="1930400"/>
            <a:ext cx="11397863" cy="4304931"/>
          </a:xfrm>
        </p:spPr>
        <p:txBody>
          <a:bodyPr rtlCol="0" anchor="t">
            <a:normAutofit/>
          </a:bodyPr>
          <a:lstStyle/>
          <a:p>
            <a:pPr marL="36900" indent="0">
              <a:buClrTx/>
              <a:buSzPct val="100000"/>
              <a:buNone/>
            </a:pPr>
            <a:r>
              <a:rPr lang="de-DE" sz="2200" b="1" dirty="0">
                <a:solidFill>
                  <a:schemeClr val="accent2">
                    <a:lumMod val="50000"/>
                  </a:schemeClr>
                </a:solidFill>
                <a:effectLst/>
                <a:latin typeface="Arial" panose="020B0604020202020204" pitchFamily="34" charset="0"/>
                <a:cs typeface="Arial" panose="020B0604020202020204" pitchFamily="34" charset="0"/>
              </a:rPr>
              <a:t>5. </a:t>
            </a:r>
            <a:r>
              <a:rPr lang="de-DE" sz="2400" b="1" dirty="0">
                <a:solidFill>
                  <a:schemeClr val="accent2">
                    <a:lumMod val="50000"/>
                  </a:schemeClr>
                </a:solidFill>
                <a:effectLst/>
                <a:latin typeface="Arial" panose="020B0604020202020204" pitchFamily="34" charset="0"/>
                <a:cs typeface="Arial" panose="020B0604020202020204" pitchFamily="34" charset="0"/>
              </a:rPr>
              <a:t>Phase: Ausklang und Verabschiedung (blau)</a:t>
            </a:r>
          </a:p>
          <a:p>
            <a:pPr marL="756900" lvl="1" indent="-342900">
              <a:buClrTx/>
              <a:buSzPct val="100000"/>
            </a:pPr>
            <a:r>
              <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Welchen Eindruck haben Sie durch das Gespräch von unserem </a:t>
            </a:r>
            <a:br>
              <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br>
            <a:r>
              <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Unternehmen gewonnen?</a:t>
            </a:r>
          </a:p>
          <a:p>
            <a:pPr marL="1156950" lvl="2" indent="-342900">
              <a:buClrTx/>
              <a:buSzPct val="100000"/>
            </a:pPr>
            <a:r>
              <a:rPr lang="de-DE" sz="2200"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Bedanke dich für das informative Gespräch und </a:t>
            </a:r>
            <a:br>
              <a:rPr lang="de-DE" sz="2200"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br>
            <a:r>
              <a:rPr lang="de-DE" sz="2200"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hebe die interessanten Punkte hervor.</a:t>
            </a:r>
          </a:p>
          <a:p>
            <a:pPr marL="414000" lvl="1" indent="0">
              <a:lnSpc>
                <a:spcPct val="107000"/>
              </a:lnSpc>
              <a:buClrTx/>
              <a:buSzPct val="100000"/>
              <a:buNone/>
            </a:pPr>
            <a:endParaRPr lang="de-DE" sz="2200"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2" name="Textfeld 1">
            <a:extLst>
              <a:ext uri="{FF2B5EF4-FFF2-40B4-BE49-F238E27FC236}">
                <a16:creationId xmlns:a16="http://schemas.microsoft.com/office/drawing/2014/main" id="{E63D7430-DC6E-4616-BE0D-941BB377B0E7}"/>
              </a:ext>
            </a:extLst>
          </p:cNvPr>
          <p:cNvSpPr txBox="1"/>
          <p:nvPr/>
        </p:nvSpPr>
        <p:spPr>
          <a:xfrm>
            <a:off x="1057570" y="3301409"/>
            <a:ext cx="8080745" cy="1754326"/>
          </a:xfrm>
          <a:prstGeom prst="rect">
            <a:avLst/>
          </a:prstGeom>
          <a:solidFill>
            <a:schemeClr val="bg1"/>
          </a:solidFill>
        </p:spPr>
        <p:txBody>
          <a:bodyPr wrap="square" rtlCol="0">
            <a:spAutoFit/>
          </a:bodyPr>
          <a:lstStyle/>
          <a:p>
            <a:pPr>
              <a:spcBef>
                <a:spcPts val="600"/>
              </a:spcBef>
              <a:spcAft>
                <a:spcPts val="600"/>
              </a:spcAft>
            </a:pPr>
            <a:r>
              <a:rPr lang="de-DE" sz="2200" dirty="0">
                <a:solidFill>
                  <a:srgbClr val="0070C0"/>
                </a:solidFill>
                <a:latin typeface="Comic Sans MS" panose="030F0702030302020204" pitchFamily="66" charset="0"/>
                <a:cs typeface="Tahoma" panose="020B0604030504040204" pitchFamily="34" charset="0"/>
              </a:rPr>
              <a:t>Ich habe einen sehr positiven Eindruck gewonnen. </a:t>
            </a:r>
          </a:p>
          <a:p>
            <a:pPr>
              <a:spcBef>
                <a:spcPts val="600"/>
              </a:spcBef>
              <a:spcAft>
                <a:spcPts val="600"/>
              </a:spcAft>
            </a:pPr>
            <a:r>
              <a:rPr lang="de-DE" sz="2200" dirty="0">
                <a:solidFill>
                  <a:srgbClr val="0070C0"/>
                </a:solidFill>
                <a:latin typeface="Comic Sans MS" panose="030F0702030302020204" pitchFamily="66" charset="0"/>
                <a:cs typeface="Tahoma" panose="020B0604030504040204" pitchFamily="34" charset="0"/>
              </a:rPr>
              <a:t>Vielen Dank, dass Sie sich die Zeit genommen haben.</a:t>
            </a:r>
          </a:p>
          <a:p>
            <a:pPr>
              <a:spcBef>
                <a:spcPts val="600"/>
              </a:spcBef>
              <a:spcAft>
                <a:spcPts val="600"/>
              </a:spcAft>
            </a:pPr>
            <a:r>
              <a:rPr lang="de-DE" sz="2200" dirty="0">
                <a:solidFill>
                  <a:srgbClr val="0070C0"/>
                </a:solidFill>
                <a:latin typeface="Comic Sans MS" panose="030F0702030302020204" pitchFamily="66" charset="0"/>
                <a:cs typeface="Tahoma" panose="020B0604030504040204" pitchFamily="34" charset="0"/>
              </a:rPr>
              <a:t>Die Aufgaben, die ich in der Ausbildung kennenlerne, </a:t>
            </a:r>
            <a:br>
              <a:rPr lang="de-DE" sz="2200" dirty="0">
                <a:solidFill>
                  <a:srgbClr val="0070C0"/>
                </a:solidFill>
                <a:latin typeface="Comic Sans MS" panose="030F0702030302020204" pitchFamily="66" charset="0"/>
                <a:cs typeface="Tahoma" panose="020B0604030504040204" pitchFamily="34" charset="0"/>
              </a:rPr>
            </a:br>
            <a:r>
              <a:rPr lang="de-DE" sz="2200" dirty="0">
                <a:solidFill>
                  <a:srgbClr val="0070C0"/>
                </a:solidFill>
                <a:latin typeface="Comic Sans MS" panose="030F0702030302020204" pitchFamily="66" charset="0"/>
                <a:cs typeface="Tahoma" panose="020B0604030504040204" pitchFamily="34" charset="0"/>
              </a:rPr>
              <a:t>hören sich sehr spannend an.</a:t>
            </a:r>
          </a:p>
        </p:txBody>
      </p:sp>
    </p:spTree>
    <p:extLst>
      <p:ext uri="{BB962C8B-B14F-4D97-AF65-F5344CB8AC3E}">
        <p14:creationId xmlns:p14="http://schemas.microsoft.com/office/powerpoint/2010/main" val="27256171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451262" y="1930400"/>
            <a:ext cx="11397863" cy="4304931"/>
          </a:xfrm>
        </p:spPr>
        <p:txBody>
          <a:bodyPr rtlCol="0" anchor="t">
            <a:normAutofit/>
          </a:bodyPr>
          <a:lstStyle/>
          <a:p>
            <a:pPr marL="36900" indent="0">
              <a:buClrTx/>
              <a:buSzPct val="100000"/>
              <a:buNone/>
            </a:pPr>
            <a:r>
              <a:rPr lang="de-DE" sz="2200" b="1" dirty="0">
                <a:solidFill>
                  <a:schemeClr val="accent2">
                    <a:lumMod val="50000"/>
                  </a:schemeClr>
                </a:solidFill>
                <a:effectLst/>
                <a:latin typeface="Arial" panose="020B0604020202020204" pitchFamily="34" charset="0"/>
                <a:cs typeface="Arial" panose="020B0604020202020204" pitchFamily="34" charset="0"/>
              </a:rPr>
              <a:t>5. </a:t>
            </a:r>
            <a:r>
              <a:rPr lang="de-DE" sz="2400" b="1" dirty="0">
                <a:solidFill>
                  <a:schemeClr val="accent2">
                    <a:lumMod val="50000"/>
                  </a:schemeClr>
                </a:solidFill>
                <a:effectLst/>
                <a:latin typeface="Arial" panose="020B0604020202020204" pitchFamily="34" charset="0"/>
                <a:cs typeface="Arial" panose="020B0604020202020204" pitchFamily="34" charset="0"/>
              </a:rPr>
              <a:t>Phase: Ausklang und Verabschiedung (blau)</a:t>
            </a:r>
            <a:endParaRPr lang="de-DE" sz="2200" dirty="0">
              <a:solidFill>
                <a:schemeClr val="accent2">
                  <a:lumMod val="50000"/>
                </a:schemeClr>
              </a:solidFill>
              <a:latin typeface="Arial" panose="020B0604020202020204" pitchFamily="34" charset="0"/>
              <a:cs typeface="Arial" panose="020B0604020202020204" pitchFamily="34" charset="0"/>
            </a:endParaRPr>
          </a:p>
          <a:p>
            <a:pPr marL="414000" lvl="1" indent="0">
              <a:lnSpc>
                <a:spcPct val="107000"/>
              </a:lnSpc>
              <a:buClrTx/>
              <a:buSzPct val="100000"/>
              <a:buNone/>
            </a:pPr>
            <a:r>
              <a:rPr lang="de-DE" sz="2200" b="1" dirty="0">
                <a:solidFill>
                  <a:schemeClr val="accent2">
                    <a:lumMod val="50000"/>
                  </a:schemeClr>
                </a:solidFill>
                <a:latin typeface="Arial" panose="020B0604020202020204" pitchFamily="34" charset="0"/>
                <a:cs typeface="Arial" panose="020B0604020202020204" pitchFamily="34" charset="0"/>
              </a:rPr>
              <a:t>Muss am Ende: </a:t>
            </a:r>
          </a:p>
          <a:p>
            <a:pPr marL="414000" lvl="1" indent="0">
              <a:lnSpc>
                <a:spcPct val="107000"/>
              </a:lnSpc>
              <a:buClrTx/>
              <a:buSzPct val="100000"/>
              <a:buNone/>
            </a:pPr>
            <a:r>
              <a:rPr lang="de-DE" sz="2400" dirty="0">
                <a:solidFill>
                  <a:schemeClr val="accent2">
                    <a:lumMod val="50000"/>
                  </a:schemeClr>
                </a:solidFill>
                <a:latin typeface="Comic Sans MS" panose="030F0702030302020204" pitchFamily="66" charset="0"/>
                <a:cs typeface="Tahoma" panose="020B0604030504040204" pitchFamily="34" charset="0"/>
              </a:rPr>
              <a:t>Vielen Dank, dass Sie bei uns waren. Sie hören spätestens in der nächsten </a:t>
            </a:r>
            <a:br>
              <a:rPr lang="de-DE" sz="2400" dirty="0">
                <a:solidFill>
                  <a:schemeClr val="accent2">
                    <a:lumMod val="50000"/>
                  </a:schemeClr>
                </a:solidFill>
                <a:latin typeface="Comic Sans MS" panose="030F0702030302020204" pitchFamily="66" charset="0"/>
                <a:cs typeface="Tahoma" panose="020B0604030504040204" pitchFamily="34" charset="0"/>
              </a:rPr>
            </a:br>
            <a:r>
              <a:rPr lang="de-DE" sz="2400" dirty="0">
                <a:solidFill>
                  <a:schemeClr val="accent2">
                    <a:lumMod val="50000"/>
                  </a:schemeClr>
                </a:solidFill>
                <a:latin typeface="Comic Sans MS" panose="030F0702030302020204" pitchFamily="66" charset="0"/>
                <a:cs typeface="Tahoma" panose="020B0604030504040204" pitchFamily="34" charset="0"/>
              </a:rPr>
              <a:t>Woche von uns. Auf Wiedersehen, Herr/Frau….</a:t>
            </a:r>
          </a:p>
          <a:p>
            <a:pPr marL="414000" lvl="1" indent="0">
              <a:lnSpc>
                <a:spcPct val="107000"/>
              </a:lnSpc>
              <a:buClrTx/>
              <a:buSzPct val="100000"/>
              <a:buNone/>
            </a:pPr>
            <a:endParaRPr lang="de-DE" sz="22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2" name="Textfeld 1">
            <a:extLst>
              <a:ext uri="{FF2B5EF4-FFF2-40B4-BE49-F238E27FC236}">
                <a16:creationId xmlns:a16="http://schemas.microsoft.com/office/drawing/2014/main" id="{882C3A8A-5C2D-4671-A9D4-37440F1E7568}"/>
              </a:ext>
            </a:extLst>
          </p:cNvPr>
          <p:cNvSpPr txBox="1"/>
          <p:nvPr/>
        </p:nvSpPr>
        <p:spPr>
          <a:xfrm>
            <a:off x="705366" y="3931389"/>
            <a:ext cx="8540603" cy="1825500"/>
          </a:xfrm>
          <a:prstGeom prst="rect">
            <a:avLst/>
          </a:prstGeom>
          <a:solidFill>
            <a:schemeClr val="bg1"/>
          </a:solidFill>
        </p:spPr>
        <p:txBody>
          <a:bodyPr wrap="square" rtlCol="0">
            <a:spAutoFit/>
          </a:bodyPr>
          <a:lstStyle/>
          <a:p>
            <a:pPr marL="414000" lvl="1" indent="0">
              <a:lnSpc>
                <a:spcPct val="107000"/>
              </a:lnSpc>
              <a:spcBef>
                <a:spcPts val="600"/>
              </a:spcBef>
              <a:spcAft>
                <a:spcPts val="600"/>
              </a:spcAft>
              <a:buClrTx/>
              <a:buSzPct val="100000"/>
              <a:buNone/>
            </a:pPr>
            <a:r>
              <a:rPr lang="de-DE" sz="2200" dirty="0">
                <a:solidFill>
                  <a:srgbClr val="0070C0"/>
                </a:solidFill>
                <a:latin typeface="Comic Sans MS" panose="030F0702030302020204" pitchFamily="66" charset="0"/>
                <a:cs typeface="Tahoma" panose="020B0604030504040204" pitchFamily="34" charset="0"/>
              </a:rPr>
              <a:t>Ich bedanke mich auch bei Ihnen für das Gespräch und ich bin sehr gespannt auf ihre Rückmeldung. </a:t>
            </a:r>
          </a:p>
          <a:p>
            <a:pPr marL="414000" lvl="1" indent="0">
              <a:lnSpc>
                <a:spcPct val="107000"/>
              </a:lnSpc>
              <a:spcBef>
                <a:spcPts val="600"/>
              </a:spcBef>
              <a:spcAft>
                <a:spcPts val="600"/>
              </a:spcAft>
              <a:buClrTx/>
              <a:buSzPct val="100000"/>
              <a:buNone/>
            </a:pPr>
            <a:r>
              <a:rPr lang="de-DE" sz="2200" dirty="0">
                <a:solidFill>
                  <a:srgbClr val="0070C0"/>
                </a:solidFill>
                <a:latin typeface="Comic Sans MS" panose="030F0702030302020204" pitchFamily="66" charset="0"/>
                <a:cs typeface="Tahoma" panose="020B0604030504040204" pitchFamily="34" charset="0"/>
              </a:rPr>
              <a:t>Auf Wiedersehen, Herr/Frau….</a:t>
            </a:r>
          </a:p>
          <a:p>
            <a:pPr>
              <a:spcBef>
                <a:spcPts val="600"/>
              </a:spcBef>
              <a:spcAft>
                <a:spcPts val="600"/>
              </a:spcAft>
            </a:pPr>
            <a:endParaRPr lang="de-DE" sz="2200" dirty="0"/>
          </a:p>
        </p:txBody>
      </p:sp>
    </p:spTree>
    <p:extLst>
      <p:ext uri="{BB962C8B-B14F-4D97-AF65-F5344CB8AC3E}">
        <p14:creationId xmlns:p14="http://schemas.microsoft.com/office/powerpoint/2010/main" val="24172519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59F60-4CE1-4E2F-86EA-1B60679F1F4A}"/>
              </a:ext>
            </a:extLst>
          </p:cNvPr>
          <p:cNvSpPr>
            <a:spLocks noGrp="1"/>
          </p:cNvSpPr>
          <p:nvPr>
            <p:ph type="title"/>
          </p:nvPr>
        </p:nvSpPr>
        <p:spPr>
          <a:xfrm>
            <a:off x="677334" y="609600"/>
            <a:ext cx="8596668" cy="883862"/>
          </a:xfrm>
        </p:spPr>
        <p:txBody>
          <a:bodyPr rtlCol="0" anchor="b">
            <a:normAutofit/>
          </a:bodyPr>
          <a:lstStyle/>
          <a:p>
            <a:pPr marL="36900" lvl="0" indent="0" rtl="0">
              <a:buClrTx/>
              <a:buSzPct val="100000"/>
              <a:buNone/>
            </a:pPr>
            <a:r>
              <a:rPr lang="de-DE" sz="2800" b="1" dirty="0">
                <a:solidFill>
                  <a:schemeClr val="accent2">
                    <a:lumMod val="50000"/>
                  </a:schemeClr>
                </a:solidFill>
                <a:latin typeface="Arial" panose="020B0604020202020204" pitchFamily="34" charset="0"/>
                <a:ea typeface="Times New Roman" panose="02020603050405020304" pitchFamily="18" charset="0"/>
              </a:rPr>
              <a:t>Worum geht es – was könnt ihr erreichen? </a:t>
            </a:r>
            <a:endParaRPr lang="de-DE" sz="2400" dirty="0">
              <a:solidFill>
                <a:schemeClr val="accent2">
                  <a:lumMod val="50000"/>
                </a:schemeClr>
              </a:solidFill>
              <a:latin typeface="Arial" panose="020B0604020202020204" pitchFamily="34" charset="0"/>
              <a:ea typeface="Times New Roman" panose="02020603050405020304" pitchFamily="18" charset="0"/>
            </a:endParaRPr>
          </a:p>
        </p:txBody>
      </p:sp>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p:txBody>
          <a:bodyPr rtlCol="0" anchor="t">
            <a:noAutofit/>
          </a:bodyPr>
          <a:lstStyle/>
          <a:p>
            <a:pPr marL="36900" lvl="0" indent="0" rtl="0">
              <a:buClrTx/>
              <a:buSzPct val="100000"/>
              <a:buNone/>
            </a:pPr>
            <a:endParaRPr lang="de-DE" sz="1100" dirty="0">
              <a:solidFill>
                <a:schemeClr val="accent2">
                  <a:lumMod val="50000"/>
                </a:schemeClr>
              </a:solidFill>
              <a:latin typeface="Arial" panose="020B0604020202020204" pitchFamily="34" charset="0"/>
              <a:ea typeface="Times New Roman" panose="02020603050405020304" pitchFamily="18" charset="0"/>
            </a:endParaRPr>
          </a:p>
          <a:p>
            <a:pPr marL="36900" lvl="0" indent="0" rtl="0">
              <a:lnSpc>
                <a:spcPct val="150000"/>
              </a:lnSpc>
              <a:buClrTx/>
              <a:buSzPct val="100000"/>
              <a:buNone/>
            </a:pPr>
            <a:r>
              <a:rPr lang="de-DE" sz="2000" dirty="0">
                <a:solidFill>
                  <a:schemeClr val="accent2">
                    <a:lumMod val="50000"/>
                  </a:schemeClr>
                </a:solidFill>
                <a:latin typeface="Arial" panose="020B0604020202020204" pitchFamily="34" charset="0"/>
                <a:ea typeface="Times New Roman" panose="02020603050405020304" pitchFamily="18" charset="0"/>
              </a:rPr>
              <a:t>Selbständig </a:t>
            </a:r>
            <a:r>
              <a:rPr lang="de-DE" sz="2000" dirty="0">
                <a:solidFill>
                  <a:schemeClr val="accent2">
                    <a:lumMod val="50000"/>
                  </a:schemeClr>
                </a:solidFill>
                <a:effectLst/>
                <a:latin typeface="Arial" panose="020B0604020202020204" pitchFamily="34" charset="0"/>
                <a:ea typeface="Times New Roman" panose="02020603050405020304" pitchFamily="18" charset="0"/>
              </a:rPr>
              <a:t>Vorstellungsgespräche im Rahmen der </a:t>
            </a:r>
            <a:br>
              <a:rPr lang="de-DE" sz="2000" dirty="0">
                <a:solidFill>
                  <a:schemeClr val="accent2">
                    <a:lumMod val="50000"/>
                  </a:schemeClr>
                </a:solidFill>
                <a:effectLst/>
                <a:latin typeface="Arial" panose="020B0604020202020204" pitchFamily="34" charset="0"/>
                <a:ea typeface="Times New Roman" panose="02020603050405020304" pitchFamily="18" charset="0"/>
              </a:rPr>
            </a:br>
            <a:r>
              <a:rPr lang="de-DE" sz="2000" dirty="0">
                <a:solidFill>
                  <a:schemeClr val="accent2">
                    <a:lumMod val="50000"/>
                  </a:schemeClr>
                </a:solidFill>
                <a:latin typeface="Arial" panose="020B0604020202020204" pitchFamily="34" charset="0"/>
                <a:ea typeface="Times New Roman" panose="02020603050405020304" pitchFamily="18" charset="0"/>
              </a:rPr>
              <a:t>Ausbildungsplatzsuche </a:t>
            </a:r>
            <a:r>
              <a:rPr lang="de-DE" sz="2000" dirty="0">
                <a:solidFill>
                  <a:schemeClr val="accent2">
                    <a:lumMod val="50000"/>
                  </a:schemeClr>
                </a:solidFill>
                <a:effectLst/>
                <a:latin typeface="Arial" panose="020B0604020202020204" pitchFamily="34" charset="0"/>
                <a:ea typeface="Times New Roman" panose="02020603050405020304" pitchFamily="18" charset="0"/>
              </a:rPr>
              <a:t>kompetent </a:t>
            </a:r>
            <a:br>
              <a:rPr lang="de-DE" sz="2000" dirty="0">
                <a:solidFill>
                  <a:schemeClr val="accent2">
                    <a:lumMod val="50000"/>
                  </a:schemeClr>
                </a:solidFill>
                <a:effectLst/>
                <a:latin typeface="Arial" panose="020B0604020202020204" pitchFamily="34" charset="0"/>
                <a:ea typeface="Times New Roman" panose="02020603050405020304" pitchFamily="18" charset="0"/>
              </a:rPr>
            </a:br>
            <a:r>
              <a:rPr lang="de-DE" sz="2000" dirty="0">
                <a:solidFill>
                  <a:schemeClr val="accent2">
                    <a:lumMod val="50000"/>
                  </a:schemeClr>
                </a:solidFill>
                <a:effectLst/>
                <a:latin typeface="Arial" panose="020B0604020202020204" pitchFamily="34" charset="0"/>
                <a:ea typeface="Times New Roman" panose="02020603050405020304" pitchFamily="18" charset="0"/>
              </a:rPr>
              <a:t>vorzubereiten und durchzuführen.</a:t>
            </a:r>
          </a:p>
          <a:p>
            <a:pPr marL="756900" lvl="1" indent="-342900">
              <a:buFont typeface="Wingdings 2" charset="2"/>
              <a:buAutoNum type="arabicPeriod"/>
            </a:pPr>
            <a:endParaRPr lang="de-DE" sz="2000" dirty="0">
              <a:solidFill>
                <a:schemeClr val="accent2">
                  <a:lumMod val="50000"/>
                </a:schemeClr>
              </a:solidFill>
              <a:effectLst/>
              <a:latin typeface="Times New Roman" panose="02020603050405020304" pitchFamily="18" charset="0"/>
              <a:ea typeface="Times New Roman" panose="02020603050405020304" pitchFamily="18" charset="0"/>
            </a:endParaRPr>
          </a:p>
          <a:p>
            <a:pPr marL="379800" lvl="0" indent="-342900" rtl="0">
              <a:buAutoNum type="arabicPeriod"/>
            </a:pPr>
            <a:endParaRPr lang="de-DE" sz="2000" dirty="0">
              <a:solidFill>
                <a:schemeClr val="accent2">
                  <a:lumMod val="50000"/>
                </a:schemeClr>
              </a:solidFill>
              <a:effectLst/>
              <a:latin typeface="Arial" panose="020B0604020202020204" pitchFamily="34" charset="0"/>
              <a:ea typeface="Times New Roman" panose="02020603050405020304" pitchFamily="18" charset="0"/>
            </a:endParaRPr>
          </a:p>
          <a:p>
            <a:pPr rtl="0"/>
            <a:endParaRPr lang="de-DE" sz="2000" dirty="0">
              <a:solidFill>
                <a:schemeClr val="accent2">
                  <a:lumMod val="50000"/>
                </a:schemeClr>
              </a:solidFill>
            </a:endParaRPr>
          </a:p>
        </p:txBody>
      </p:sp>
      <p:grpSp>
        <p:nvGrpSpPr>
          <p:cNvPr id="12" name="Gruppieren 11">
            <a:extLst>
              <a:ext uri="{FF2B5EF4-FFF2-40B4-BE49-F238E27FC236}">
                <a16:creationId xmlns:a16="http://schemas.microsoft.com/office/drawing/2014/main" id="{E1F848F3-5CD1-4707-8D4A-2DAB34AAF814}"/>
              </a:ext>
            </a:extLst>
          </p:cNvPr>
          <p:cNvGrpSpPr/>
          <p:nvPr/>
        </p:nvGrpSpPr>
        <p:grpSpPr>
          <a:xfrm>
            <a:off x="7133379" y="1493462"/>
            <a:ext cx="4805915" cy="4284695"/>
            <a:chOff x="6144554" y="1927650"/>
            <a:chExt cx="4805915" cy="4284695"/>
          </a:xfrm>
        </p:grpSpPr>
        <p:sp>
          <p:nvSpPr>
            <p:cNvPr id="4" name="Flussdiagramm: Verbinder 3">
              <a:extLst>
                <a:ext uri="{FF2B5EF4-FFF2-40B4-BE49-F238E27FC236}">
                  <a16:creationId xmlns:a16="http://schemas.microsoft.com/office/drawing/2014/main" id="{11033E06-2FAD-4A7B-A491-A734B65E2BC4}"/>
                </a:ext>
              </a:extLst>
            </p:cNvPr>
            <p:cNvSpPr/>
            <p:nvPr/>
          </p:nvSpPr>
          <p:spPr>
            <a:xfrm>
              <a:off x="6144554" y="1927650"/>
              <a:ext cx="4805915" cy="42846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WHAT</a:t>
              </a:r>
            </a:p>
          </p:txBody>
        </p:sp>
        <p:sp>
          <p:nvSpPr>
            <p:cNvPr id="5" name="Flussdiagramm: Verbinder 4">
              <a:extLst>
                <a:ext uri="{FF2B5EF4-FFF2-40B4-BE49-F238E27FC236}">
                  <a16:creationId xmlns:a16="http://schemas.microsoft.com/office/drawing/2014/main" id="{8C1A09D8-EC28-4DC6-B458-626F9366F2B6}"/>
                </a:ext>
              </a:extLst>
            </p:cNvPr>
            <p:cNvSpPr/>
            <p:nvPr/>
          </p:nvSpPr>
          <p:spPr>
            <a:xfrm>
              <a:off x="7166223" y="2984416"/>
              <a:ext cx="2762584" cy="2171169"/>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6" name="Flussdiagramm: Verbinder 5">
              <a:extLst>
                <a:ext uri="{FF2B5EF4-FFF2-40B4-BE49-F238E27FC236}">
                  <a16:creationId xmlns:a16="http://schemas.microsoft.com/office/drawing/2014/main" id="{43786095-FBA1-4A53-9667-295D9A5DFEE0}"/>
                </a:ext>
              </a:extLst>
            </p:cNvPr>
            <p:cNvSpPr/>
            <p:nvPr/>
          </p:nvSpPr>
          <p:spPr>
            <a:xfrm>
              <a:off x="8065074" y="3632883"/>
              <a:ext cx="964877" cy="874233"/>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WHY</a:t>
              </a:r>
            </a:p>
          </p:txBody>
        </p:sp>
      </p:grpSp>
      <p:sp>
        <p:nvSpPr>
          <p:cNvPr id="8" name="Textfeld 7">
            <a:extLst>
              <a:ext uri="{FF2B5EF4-FFF2-40B4-BE49-F238E27FC236}">
                <a16:creationId xmlns:a16="http://schemas.microsoft.com/office/drawing/2014/main" id="{46EC64F4-5050-44B8-9E8E-A0CAA24227CF}"/>
              </a:ext>
            </a:extLst>
          </p:cNvPr>
          <p:cNvSpPr txBox="1"/>
          <p:nvPr/>
        </p:nvSpPr>
        <p:spPr>
          <a:xfrm>
            <a:off x="9254320" y="4239545"/>
            <a:ext cx="688009" cy="369332"/>
          </a:xfrm>
          <a:prstGeom prst="rect">
            <a:avLst/>
          </a:prstGeom>
          <a:noFill/>
        </p:spPr>
        <p:txBody>
          <a:bodyPr wrap="none" rtlCol="0">
            <a:spAutoFit/>
          </a:bodyPr>
          <a:lstStyle/>
          <a:p>
            <a:r>
              <a:rPr lang="de-DE" dirty="0">
                <a:solidFill>
                  <a:schemeClr val="bg1"/>
                </a:solidFill>
              </a:rPr>
              <a:t>HOW</a:t>
            </a:r>
          </a:p>
        </p:txBody>
      </p:sp>
      <p:sp>
        <p:nvSpPr>
          <p:cNvPr id="9" name="Textfeld 8">
            <a:extLst>
              <a:ext uri="{FF2B5EF4-FFF2-40B4-BE49-F238E27FC236}">
                <a16:creationId xmlns:a16="http://schemas.microsoft.com/office/drawing/2014/main" id="{65CC2276-3C3A-4E17-82E8-1517CEC3F77A}"/>
              </a:ext>
            </a:extLst>
          </p:cNvPr>
          <p:cNvSpPr txBox="1"/>
          <p:nvPr/>
        </p:nvSpPr>
        <p:spPr>
          <a:xfrm>
            <a:off x="9254320" y="5072680"/>
            <a:ext cx="780983" cy="369332"/>
          </a:xfrm>
          <a:prstGeom prst="rect">
            <a:avLst/>
          </a:prstGeom>
          <a:noFill/>
        </p:spPr>
        <p:txBody>
          <a:bodyPr wrap="none" rtlCol="0">
            <a:spAutoFit/>
          </a:bodyPr>
          <a:lstStyle/>
          <a:p>
            <a:r>
              <a:rPr lang="de-DE" dirty="0">
                <a:solidFill>
                  <a:schemeClr val="bg1"/>
                </a:solidFill>
              </a:rPr>
              <a:t>WHAT</a:t>
            </a:r>
          </a:p>
        </p:txBody>
      </p:sp>
      <p:sp>
        <p:nvSpPr>
          <p:cNvPr id="13" name="Pfeil: nach rechts 12">
            <a:extLst>
              <a:ext uri="{FF2B5EF4-FFF2-40B4-BE49-F238E27FC236}">
                <a16:creationId xmlns:a16="http://schemas.microsoft.com/office/drawing/2014/main" id="{FF1E3F85-4529-45D9-8A80-0943282C50F9}"/>
              </a:ext>
            </a:extLst>
          </p:cNvPr>
          <p:cNvSpPr/>
          <p:nvPr/>
        </p:nvSpPr>
        <p:spPr>
          <a:xfrm>
            <a:off x="6159357" y="3484296"/>
            <a:ext cx="2733054" cy="388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C959BD82-C2EC-87B6-B518-93F8013C3400}"/>
              </a:ext>
            </a:extLst>
          </p:cNvPr>
          <p:cNvSpPr txBox="1"/>
          <p:nvPr/>
        </p:nvSpPr>
        <p:spPr>
          <a:xfrm>
            <a:off x="8478466" y="5847671"/>
            <a:ext cx="2239716" cy="276999"/>
          </a:xfrm>
          <a:prstGeom prst="rect">
            <a:avLst/>
          </a:prstGeom>
          <a:noFill/>
        </p:spPr>
        <p:txBody>
          <a:bodyPr wrap="none" rtlCol="0">
            <a:spAutoFit/>
          </a:bodyPr>
          <a:lstStyle/>
          <a:p>
            <a:r>
              <a:rPr lang="de-DE" sz="1200" b="1" i="0" dirty="0">
                <a:solidFill>
                  <a:srgbClr val="606365"/>
                </a:solidFill>
                <a:effectLst/>
                <a:latin typeface="Arial" panose="020B0604020202020204" pitchFamily="34" charset="0"/>
                <a:cs typeface="Arial" panose="020B0604020202020204" pitchFamily="34" charset="0"/>
              </a:rPr>
              <a:t>Simon </a:t>
            </a:r>
            <a:r>
              <a:rPr lang="de-DE" sz="1200" b="1" i="0" dirty="0" err="1">
                <a:solidFill>
                  <a:srgbClr val="606365"/>
                </a:solidFill>
                <a:effectLst/>
                <a:latin typeface="Arial" panose="020B0604020202020204" pitchFamily="34" charset="0"/>
                <a:cs typeface="Arial" panose="020B0604020202020204" pitchFamily="34" charset="0"/>
              </a:rPr>
              <a:t>Sineks</a:t>
            </a:r>
            <a:r>
              <a:rPr lang="de-DE" sz="1200" b="1" i="0" dirty="0">
                <a:solidFill>
                  <a:srgbClr val="606365"/>
                </a:solidFill>
                <a:effectLst/>
                <a:latin typeface="Arial" panose="020B0604020202020204" pitchFamily="34" charset="0"/>
                <a:cs typeface="Arial" panose="020B0604020202020204" pitchFamily="34" charset="0"/>
              </a:rPr>
              <a:t> Golden Circle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2356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 calcmode="lin" valueType="num">
                                      <p:cBhvr additive="base">
                                        <p:cTn id="7"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59F60-4CE1-4E2F-86EA-1B60679F1F4A}"/>
              </a:ext>
            </a:extLst>
          </p:cNvPr>
          <p:cNvSpPr>
            <a:spLocks noGrp="1"/>
          </p:cNvSpPr>
          <p:nvPr>
            <p:ph type="title"/>
          </p:nvPr>
        </p:nvSpPr>
        <p:spPr>
          <a:xfrm>
            <a:off x="558810" y="505837"/>
            <a:ext cx="9217488" cy="1179953"/>
          </a:xfrm>
          <a:noFill/>
        </p:spPr>
        <p:txBody>
          <a:bodyPr rtlCol="0" anchor="b">
            <a:normAutofit/>
          </a:bodyPr>
          <a:lstStyle/>
          <a:p>
            <a:pPr marL="36900" algn="ctr">
              <a:buSzPct val="100000"/>
            </a:pPr>
            <a:r>
              <a:rPr lang="de-DE" sz="2800" b="1"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Durchführung Rollenspiel „Vorstellungsgespräche“</a:t>
            </a:r>
            <a:br>
              <a:rPr lang="de-DE" sz="2800" b="1"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br>
            <a:r>
              <a:rPr lang="de-DE" sz="2800" b="1" dirty="0">
                <a:solidFill>
                  <a:schemeClr val="accent2">
                    <a:lumMod val="50000"/>
                  </a:schemeClr>
                </a:solidFill>
                <a:latin typeface="Arial" panose="020B0604020202020204" pitchFamily="34" charset="0"/>
                <a:cs typeface="Arial" panose="020B0604020202020204" pitchFamily="34" charset="0"/>
              </a:rPr>
              <a:t>	</a:t>
            </a:r>
          </a:p>
        </p:txBody>
      </p:sp>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1588921" y="4174051"/>
            <a:ext cx="5498199" cy="1680623"/>
          </a:xfrm>
        </p:spPr>
        <p:txBody>
          <a:bodyPr rtlCol="0" anchor="t">
            <a:noAutofit/>
          </a:bodyPr>
          <a:lstStyle/>
          <a:p>
            <a:pPr marL="36900" indent="0">
              <a:buClrTx/>
              <a:buSzPct val="100000"/>
              <a:buNone/>
            </a:pPr>
            <a:endParaRPr lang="de-DE" sz="2400" dirty="0">
              <a:solidFill>
                <a:schemeClr val="bg1"/>
              </a:solidFill>
            </a:endParaRPr>
          </a:p>
        </p:txBody>
      </p:sp>
      <p:pic>
        <p:nvPicPr>
          <p:cNvPr id="4" name="Grafik 3">
            <a:extLst>
              <a:ext uri="{FF2B5EF4-FFF2-40B4-BE49-F238E27FC236}">
                <a16:creationId xmlns:a16="http://schemas.microsoft.com/office/drawing/2014/main" id="{5D46BDF4-8A62-446C-F9AC-D27E176739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56" b="2377"/>
          <a:stretch/>
        </p:blipFill>
        <p:spPr bwMode="auto">
          <a:xfrm>
            <a:off x="1669925" y="1353031"/>
            <a:ext cx="6995258" cy="4882400"/>
          </a:xfrm>
          <a:prstGeom prst="rect">
            <a:avLst/>
          </a:prstGeom>
          <a:solidFill>
            <a:srgbClr val="00B0F0"/>
          </a:solidFill>
          <a:ln>
            <a:noFill/>
          </a:ln>
          <a:extLst>
            <a:ext uri="{53640926-AAD7-44D8-BBD7-CCE9431645EC}">
              <a14:shadowObscured xmlns:a14="http://schemas.microsoft.com/office/drawing/2010/main"/>
            </a:ext>
          </a:extLst>
        </p:spPr>
      </p:pic>
      <p:sp>
        <p:nvSpPr>
          <p:cNvPr id="5" name="Textfeld 2">
            <a:extLst>
              <a:ext uri="{FF2B5EF4-FFF2-40B4-BE49-F238E27FC236}">
                <a16:creationId xmlns:a16="http://schemas.microsoft.com/office/drawing/2014/main" id="{0FCB622C-C13D-8ADF-1118-3C4B745F09A9}"/>
              </a:ext>
            </a:extLst>
          </p:cNvPr>
          <p:cNvSpPr txBox="1">
            <a:spLocks noChangeArrowheads="1"/>
          </p:cNvSpPr>
          <p:nvPr/>
        </p:nvSpPr>
        <p:spPr bwMode="auto">
          <a:xfrm>
            <a:off x="2569182" y="1855085"/>
            <a:ext cx="1905541" cy="677899"/>
          </a:xfrm>
          <a:prstGeom prst="rect">
            <a:avLst/>
          </a:prstGeom>
          <a:solidFill>
            <a:srgbClr val="00B0F0"/>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e-DE" sz="16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Abteilungsleiter:in Personalabteilung</a:t>
            </a:r>
            <a:endParaRPr lang="de-DE"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feld 2">
            <a:extLst>
              <a:ext uri="{FF2B5EF4-FFF2-40B4-BE49-F238E27FC236}">
                <a16:creationId xmlns:a16="http://schemas.microsoft.com/office/drawing/2014/main" id="{6D4900B2-DE07-5140-45C7-401E79543807}"/>
              </a:ext>
            </a:extLst>
          </p:cNvPr>
          <p:cNvSpPr txBox="1">
            <a:spLocks noChangeArrowheads="1"/>
          </p:cNvSpPr>
          <p:nvPr/>
        </p:nvSpPr>
        <p:spPr bwMode="auto">
          <a:xfrm>
            <a:off x="6204624" y="1854200"/>
            <a:ext cx="1329967" cy="529077"/>
          </a:xfrm>
          <a:prstGeom prst="rect">
            <a:avLst/>
          </a:prstGeom>
          <a:solidFill>
            <a:srgbClr val="00B0F0"/>
          </a:solidFill>
          <a:ln w="9525">
            <a:noFill/>
            <a:miter lim="800000"/>
            <a:headEnd/>
            <a:tailEnd/>
          </a:ln>
        </p:spPr>
        <p:txBody>
          <a:bodyPr rot="0" vert="horz" wrap="square" lIns="91440" tIns="45720" rIns="91440" bIns="45720" anchor="t" anchorCtr="0">
            <a:noAutofit/>
          </a:bodyPr>
          <a:lstStyle/>
          <a:p>
            <a:pPr algn="ctr">
              <a:lnSpc>
                <a:spcPct val="150000"/>
              </a:lnSpc>
              <a:spcBef>
                <a:spcPts val="600"/>
              </a:spcBef>
              <a:spcAft>
                <a:spcPts val="600"/>
              </a:spcAft>
            </a:pPr>
            <a:r>
              <a:rPr lang="de-DE"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Bewerber:in</a:t>
            </a:r>
            <a:endParaRPr lang="de-DE" sz="1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de-DE" sz="1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feld 2">
            <a:extLst>
              <a:ext uri="{FF2B5EF4-FFF2-40B4-BE49-F238E27FC236}">
                <a16:creationId xmlns:a16="http://schemas.microsoft.com/office/drawing/2014/main" id="{1310C879-F7CA-5E36-45EE-7A51736A11D4}"/>
              </a:ext>
            </a:extLst>
          </p:cNvPr>
          <p:cNvSpPr txBox="1">
            <a:spLocks noChangeArrowheads="1"/>
          </p:cNvSpPr>
          <p:nvPr/>
        </p:nvSpPr>
        <p:spPr bwMode="auto">
          <a:xfrm>
            <a:off x="4474723" y="5603620"/>
            <a:ext cx="1683401" cy="502108"/>
          </a:xfrm>
          <a:prstGeom prst="rect">
            <a:avLst/>
          </a:prstGeom>
          <a:solidFill>
            <a:srgbClr val="00B0F0"/>
          </a:solidFill>
          <a:ln w="9525">
            <a:noFill/>
            <a:miter lim="800000"/>
            <a:headEnd/>
            <a:tailEnd/>
          </a:ln>
        </p:spPr>
        <p:txBody>
          <a:bodyPr rot="0" vert="horz" wrap="square" lIns="91440" tIns="45720" rIns="91440" bIns="45720" anchor="t" anchorCtr="0">
            <a:noAutofit/>
          </a:bodyPr>
          <a:lstStyle/>
          <a:p>
            <a:pPr algn="ctr">
              <a:lnSpc>
                <a:spcPct val="150000"/>
              </a:lnSpc>
              <a:spcBef>
                <a:spcPts val="600"/>
              </a:spcBef>
              <a:spcAft>
                <a:spcPts val="600"/>
              </a:spcAft>
            </a:pPr>
            <a:r>
              <a:rPr lang="de-DE"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Beobachter:in</a:t>
            </a:r>
            <a:endParaRPr lang="de-DE" sz="16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de-DE" sz="1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5942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a:extLst>
              <a:ext uri="{FF2B5EF4-FFF2-40B4-BE49-F238E27FC236}">
                <a16:creationId xmlns:a16="http://schemas.microsoft.com/office/drawing/2014/main" id="{89559F60-4CE1-4E2F-86EA-1B60679F1F4A}"/>
              </a:ext>
            </a:extLst>
          </p:cNvPr>
          <p:cNvSpPr>
            <a:spLocks noGrp="1"/>
          </p:cNvSpPr>
          <p:nvPr>
            <p:ph type="title"/>
          </p:nvPr>
        </p:nvSpPr>
        <p:spPr>
          <a:xfrm>
            <a:off x="6094855" y="1261331"/>
            <a:ext cx="3497565" cy="3002662"/>
          </a:xfrm>
        </p:spPr>
        <p:txBody>
          <a:bodyPr vert="horz" lIns="91440" tIns="45720" rIns="91440" bIns="45720" rtlCol="0" anchor="b">
            <a:normAutofit/>
          </a:bodyPr>
          <a:lstStyle/>
          <a:p>
            <a:pPr marL="36900">
              <a:lnSpc>
                <a:spcPct val="90000"/>
              </a:lnSpc>
              <a:buSzPct val="100000"/>
            </a:pPr>
            <a:r>
              <a:rPr lang="en-US" sz="2400" b="1" dirty="0">
                <a:effectLst/>
              </a:rPr>
              <a:t>Feedback </a:t>
            </a:r>
            <a:r>
              <a:rPr lang="en-US" sz="2400" b="1" dirty="0" err="1">
                <a:effectLst/>
              </a:rPr>
              <a:t>Lernprozess</a:t>
            </a:r>
            <a:r>
              <a:rPr lang="en-US" sz="2400" b="1" dirty="0">
                <a:effectLst/>
              </a:rPr>
              <a:t> und </a:t>
            </a:r>
            <a:r>
              <a:rPr lang="en-US" sz="2400" b="1" dirty="0" err="1">
                <a:effectLst/>
              </a:rPr>
              <a:t>Auswertung</a:t>
            </a:r>
            <a:r>
              <a:rPr lang="en-US" sz="2400" b="1" dirty="0">
                <a:effectLst/>
              </a:rPr>
              <a:t> der </a:t>
            </a:r>
            <a:r>
              <a:rPr lang="en-US" sz="2400" b="1" dirty="0" err="1">
                <a:effectLst/>
              </a:rPr>
              <a:t>simulierten</a:t>
            </a:r>
            <a:r>
              <a:rPr lang="en-US" sz="2400" b="1" dirty="0">
                <a:effectLst/>
              </a:rPr>
              <a:t> </a:t>
            </a:r>
            <a:r>
              <a:rPr lang="en-US" sz="2400" b="1" dirty="0" err="1">
                <a:effectLst/>
              </a:rPr>
              <a:t>Vorstellungsgespräche</a:t>
            </a:r>
            <a:br>
              <a:rPr lang="en-US" sz="2400" b="1" dirty="0">
                <a:effectLst/>
              </a:rPr>
            </a:br>
            <a:r>
              <a:rPr lang="en-US" sz="2400" b="1" dirty="0">
                <a:effectLst/>
              </a:rPr>
              <a:t> </a:t>
            </a:r>
            <a:br>
              <a:rPr lang="en-US" sz="2400" b="1" dirty="0">
                <a:effectLst/>
              </a:rPr>
            </a:br>
            <a:r>
              <a:rPr lang="en-US" sz="2400" b="1" dirty="0" err="1">
                <a:effectLst/>
              </a:rPr>
              <a:t>Ausblick</a:t>
            </a:r>
            <a:r>
              <a:rPr lang="en-US" sz="2400" b="1" dirty="0">
                <a:effectLst/>
              </a:rPr>
              <a:t> auf </a:t>
            </a:r>
            <a:r>
              <a:rPr lang="en-US" sz="2400" b="1" dirty="0" err="1">
                <a:effectLst/>
              </a:rPr>
              <a:t>nächste</a:t>
            </a:r>
            <a:r>
              <a:rPr lang="en-US" sz="2400" b="1" dirty="0">
                <a:effectLst/>
              </a:rPr>
              <a:t> </a:t>
            </a:r>
            <a:r>
              <a:rPr lang="en-US" sz="2400" b="1" dirty="0" err="1">
                <a:effectLst/>
              </a:rPr>
              <a:t>Unterrichtsstunden</a:t>
            </a:r>
            <a:r>
              <a:rPr lang="en-US" sz="2400" b="1" dirty="0"/>
              <a:t>	</a:t>
            </a:r>
          </a:p>
        </p:txBody>
      </p:sp>
      <p:sp>
        <p:nvSpPr>
          <p:cNvPr id="21" name="Isosceles Triangle 20">
            <a:extLst>
              <a:ext uri="{FF2B5EF4-FFF2-40B4-BE49-F238E27FC236}">
                <a16:creationId xmlns:a16="http://schemas.microsoft.com/office/drawing/2014/main" id="{F6E918B1-FA59-42EF-8A8E-B0F3D1E54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Grafik 3">
            <a:extLst>
              <a:ext uri="{FF2B5EF4-FFF2-40B4-BE49-F238E27FC236}">
                <a16:creationId xmlns:a16="http://schemas.microsoft.com/office/drawing/2014/main" id="{4C2A4254-E6A0-1194-A820-4CEE8E3FD8CF}"/>
              </a:ext>
            </a:extLst>
          </p:cNvPr>
          <p:cNvPicPr>
            <a:picLocks noChangeAspect="1"/>
          </p:cNvPicPr>
          <p:nvPr/>
        </p:nvPicPr>
        <p:blipFill rotWithShape="1">
          <a:blip r:embed="rId3"/>
          <a:srcRect l="27679" t="47577" r="59678" b="18709"/>
          <a:stretch/>
        </p:blipFill>
        <p:spPr>
          <a:xfrm>
            <a:off x="1440527" y="1261330"/>
            <a:ext cx="4335429" cy="4335340"/>
          </a:xfrm>
          <a:prstGeom prst="rect">
            <a:avLst/>
          </a:prstGeom>
        </p:spPr>
      </p:pic>
    </p:spTree>
    <p:extLst>
      <p:ext uri="{BB962C8B-B14F-4D97-AF65-F5344CB8AC3E}">
        <p14:creationId xmlns:p14="http://schemas.microsoft.com/office/powerpoint/2010/main" val="2762608568"/>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2B124-7855-4AD7-A267-14DED1A1EF68}"/>
              </a:ext>
            </a:extLst>
          </p:cNvPr>
          <p:cNvSpPr>
            <a:spLocks noGrp="1"/>
          </p:cNvSpPr>
          <p:nvPr>
            <p:ph type="title"/>
          </p:nvPr>
        </p:nvSpPr>
        <p:spPr/>
        <p:txBody>
          <a:bodyPr>
            <a:normAutofit/>
          </a:bodyPr>
          <a:lstStyle/>
          <a:p>
            <a:pPr algn="ctr"/>
            <a:r>
              <a:rPr lang="de-DE" dirty="0"/>
              <a:t>Vielen Dank für Eure Aufmerksamkeit und das Interesse </a:t>
            </a:r>
          </a:p>
        </p:txBody>
      </p:sp>
      <p:sp>
        <p:nvSpPr>
          <p:cNvPr id="8" name="Inhaltsplatzhalter 2">
            <a:extLst>
              <a:ext uri="{FF2B5EF4-FFF2-40B4-BE49-F238E27FC236}">
                <a16:creationId xmlns:a16="http://schemas.microsoft.com/office/drawing/2014/main" id="{CD94A50A-C11D-4359-BE25-8F836E5EEE45}"/>
              </a:ext>
            </a:extLst>
          </p:cNvPr>
          <p:cNvSpPr>
            <a:spLocks noGrp="1"/>
          </p:cNvSpPr>
          <p:nvPr>
            <p:ph idx="1"/>
          </p:nvPr>
        </p:nvSpPr>
        <p:spPr>
          <a:xfrm>
            <a:off x="7476304" y="5118987"/>
            <a:ext cx="4460270" cy="989418"/>
          </a:xfrm>
        </p:spPr>
        <p:txBody>
          <a:bodyPr>
            <a:normAutofit/>
          </a:bodyPr>
          <a:lstStyle/>
          <a:p>
            <a:pPr marL="0" indent="0" algn="ctr">
              <a:buNone/>
            </a:pPr>
            <a:r>
              <a:rPr lang="de-DE" sz="2400" b="1" dirty="0">
                <a:solidFill>
                  <a:schemeClr val="accent2">
                    <a:lumMod val="75000"/>
                  </a:schemeClr>
                </a:solidFill>
              </a:rPr>
              <a:t>Für Fragen stehe ich gerne </a:t>
            </a:r>
          </a:p>
          <a:p>
            <a:pPr marL="0" indent="0" algn="ctr">
              <a:buNone/>
            </a:pPr>
            <a:r>
              <a:rPr lang="de-DE" sz="2400" b="1" dirty="0">
                <a:solidFill>
                  <a:schemeClr val="accent2">
                    <a:lumMod val="75000"/>
                  </a:schemeClr>
                </a:solidFill>
              </a:rPr>
              <a:t>zur Verfügung ! </a:t>
            </a:r>
            <a:endParaRPr lang="de-DE" dirty="0"/>
          </a:p>
        </p:txBody>
      </p:sp>
      <p:pic>
        <p:nvPicPr>
          <p:cNvPr id="5" name="Picture 4" descr="any questions">
            <a:extLst>
              <a:ext uri="{FF2B5EF4-FFF2-40B4-BE49-F238E27FC236}">
                <a16:creationId xmlns:a16="http://schemas.microsoft.com/office/drawing/2014/main" id="{97C0475D-16B0-4CD9-B2C7-CB83E1075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331" y="1328037"/>
            <a:ext cx="379095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81F6845-88E4-4D98-B366-B3874328A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19" y="2441793"/>
            <a:ext cx="6831634" cy="303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238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F047C-C727-42A7-85C5-68C5AA1B1A93}"/>
              </a:ext>
            </a:extLst>
          </p:cNvPr>
          <p:cNvSpPr>
            <a:spLocks noGrp="1"/>
          </p:cNvSpPr>
          <p:nvPr>
            <p:ph type="ctrTitle"/>
          </p:nvPr>
        </p:nvSpPr>
        <p:spPr>
          <a:xfrm>
            <a:off x="842147" y="1520455"/>
            <a:ext cx="9440034" cy="4044031"/>
          </a:xfrm>
        </p:spPr>
        <p:txBody>
          <a:bodyPr rtlCol="0">
            <a:normAutofit/>
          </a:bodyPr>
          <a:lstStyle/>
          <a:p>
            <a:pPr algn="l"/>
            <a:r>
              <a:rPr lang="de-DE" sz="2000" dirty="0" err="1">
                <a:solidFill>
                  <a:schemeClr val="accent2">
                    <a:lumMod val="50000"/>
                  </a:schemeClr>
                </a:solidFill>
              </a:rPr>
              <a:t>Guth,K</a:t>
            </a:r>
            <a:r>
              <a:rPr lang="de-DE" sz="2000" dirty="0">
                <a:solidFill>
                  <a:schemeClr val="accent2">
                    <a:lumMod val="50000"/>
                  </a:schemeClr>
                </a:solidFill>
              </a:rPr>
              <a:t>.; Mery, M. &amp; Mohr, A. (2017). Das Vorstellungsgespräch zur Ausbildung – Die häufigsten Fragen, die besten Antworten – sicher zum Ausbildungsplatz</a:t>
            </a:r>
            <a:br>
              <a:rPr lang="de-DE" sz="2000" dirty="0">
                <a:solidFill>
                  <a:schemeClr val="accent2">
                    <a:lumMod val="50000"/>
                  </a:schemeClr>
                </a:solidFill>
              </a:rPr>
            </a:br>
            <a:br>
              <a:rPr lang="de-DE" sz="2000" dirty="0">
                <a:solidFill>
                  <a:schemeClr val="accent2">
                    <a:lumMod val="50000"/>
                  </a:schemeClr>
                </a:solidFill>
              </a:rPr>
            </a:br>
            <a:r>
              <a:rPr lang="de-DE" sz="2000" dirty="0">
                <a:solidFill>
                  <a:schemeClr val="accent2">
                    <a:lumMod val="50000"/>
                  </a:schemeClr>
                </a:solidFill>
              </a:rPr>
              <a:t>Methodenkiste Bundeszentrale für politische Bildung/</a:t>
            </a:r>
            <a:r>
              <a:rPr lang="de-DE" sz="2000" dirty="0" err="1">
                <a:solidFill>
                  <a:schemeClr val="accent2">
                    <a:lumMod val="50000"/>
                  </a:schemeClr>
                </a:solidFill>
              </a:rPr>
              <a:t>bpb</a:t>
            </a:r>
            <a:r>
              <a:rPr lang="de-DE" sz="2000" dirty="0">
                <a:solidFill>
                  <a:schemeClr val="accent2">
                    <a:lumMod val="50000"/>
                  </a:schemeClr>
                </a:solidFill>
              </a:rPr>
              <a:t> — Autor: Lothar Scholz — Redaktion: Katharina Reinhold — Gestaltung: www.leitwerk.com</a:t>
            </a:r>
            <a:br>
              <a:rPr lang="de-DE" sz="2000" dirty="0">
                <a:solidFill>
                  <a:schemeClr val="accent2">
                    <a:lumMod val="50000"/>
                  </a:schemeClr>
                </a:solidFill>
              </a:rPr>
            </a:br>
            <a:br>
              <a:rPr lang="de-DE" sz="2000" dirty="0">
                <a:solidFill>
                  <a:schemeClr val="accent2">
                    <a:lumMod val="50000"/>
                  </a:schemeClr>
                </a:solidFill>
              </a:rPr>
            </a:br>
            <a:br>
              <a:rPr lang="de-DE" sz="800" dirty="0">
                <a:solidFill>
                  <a:schemeClr val="accent2">
                    <a:lumMod val="50000"/>
                  </a:schemeClr>
                </a:solidFill>
              </a:rPr>
            </a:br>
            <a:r>
              <a:rPr lang="de-DE" sz="2000" dirty="0">
                <a:solidFill>
                  <a:schemeClr val="accent2">
                    <a:lumMod val="50000"/>
                  </a:schemeClr>
                </a:solidFill>
              </a:rPr>
              <a:t>Unterrichtsidee: Vorstellungsgespräch - planet-beruf.de  </a:t>
            </a:r>
            <a:r>
              <a:rPr lang="de-DE" sz="2000" dirty="0">
                <a:solidFill>
                  <a:schemeClr val="accent2">
                    <a:lumMod val="50000"/>
                  </a:schemeClr>
                </a:solidFill>
                <a:hlinkClick r:id="rId4">
                  <a:extLst>
                    <a:ext uri="{A12FA001-AC4F-418D-AE19-62706E023703}">
                      <ahyp:hlinkClr xmlns:ahyp="http://schemas.microsoft.com/office/drawing/2018/hyperlinkcolor" val="tx"/>
                    </a:ext>
                  </a:extLst>
                </a:hlinkClick>
              </a:rPr>
              <a:t>pb_UI_Fragen_im_Vorstellungsgespraech.doc (live.com)</a:t>
            </a:r>
            <a:br>
              <a:rPr lang="de-DE" sz="2000" dirty="0">
                <a:solidFill>
                  <a:schemeClr val="accent2">
                    <a:lumMod val="50000"/>
                  </a:schemeClr>
                </a:solidFill>
              </a:rPr>
            </a:br>
            <a:br>
              <a:rPr lang="de-DE" sz="2000" dirty="0">
                <a:solidFill>
                  <a:schemeClr val="accent2">
                    <a:lumMod val="50000"/>
                  </a:schemeClr>
                </a:solidFill>
              </a:rPr>
            </a:br>
            <a:r>
              <a:rPr lang="de-DE" sz="2000" dirty="0">
                <a:solidFill>
                  <a:schemeClr val="accent2">
                    <a:lumMod val="50000"/>
                  </a:schemeClr>
                </a:solidFill>
              </a:rPr>
              <a:t>Barz, H. (2021) PP zur Vorbereitung von Vorstellungsgespräch</a:t>
            </a:r>
            <a:br>
              <a:rPr lang="de-DE" sz="2000" dirty="0">
                <a:solidFill>
                  <a:schemeClr val="accent2">
                    <a:lumMod val="50000"/>
                  </a:schemeClr>
                </a:solidFill>
              </a:rPr>
            </a:br>
            <a:br>
              <a:rPr lang="de-DE" sz="2000" dirty="0">
                <a:solidFill>
                  <a:schemeClr val="accent2">
                    <a:lumMod val="50000"/>
                  </a:schemeClr>
                </a:solidFill>
              </a:rPr>
            </a:br>
            <a:r>
              <a:rPr lang="de-DE" sz="2000" dirty="0" err="1">
                <a:solidFill>
                  <a:schemeClr val="accent2">
                    <a:lumMod val="50000"/>
                  </a:schemeClr>
                </a:solidFill>
                <a:hlinkClick r:id="rId5">
                  <a:extLst>
                    <a:ext uri="{A12FA001-AC4F-418D-AE19-62706E023703}">
                      <ahyp:hlinkClr xmlns:ahyp="http://schemas.microsoft.com/office/drawing/2018/hyperlinkcolor" val="tx"/>
                    </a:ext>
                  </a:extLst>
                </a:hlinkClick>
              </a:rPr>
              <a:t>Vorstellungsgespräch</a:t>
            </a:r>
            <a:r>
              <a:rPr lang="de-DE" sz="2000" dirty="0">
                <a:solidFill>
                  <a:schemeClr val="accent2">
                    <a:lumMod val="50000"/>
                  </a:schemeClr>
                </a:solidFill>
                <a:hlinkClick r:id="rId5">
                  <a:extLst>
                    <a:ext uri="{A12FA001-AC4F-418D-AE19-62706E023703}">
                      <ahyp:hlinkClr xmlns:ahyp="http://schemas.microsoft.com/office/drawing/2018/hyperlinkcolor" val="tx"/>
                    </a:ext>
                  </a:extLst>
                </a:hlinkClick>
              </a:rPr>
              <a:t>: Tipps für 5 Phasen (karrierebibel.de)</a:t>
            </a:r>
            <a:endParaRPr lang="de-DE" sz="2000" dirty="0">
              <a:solidFill>
                <a:schemeClr val="accent2">
                  <a:lumMod val="50000"/>
                </a:schemeClr>
              </a:solidFill>
            </a:endParaRPr>
          </a:p>
        </p:txBody>
      </p:sp>
      <p:sp>
        <p:nvSpPr>
          <p:cNvPr id="7" name="Textfeld 6">
            <a:extLst>
              <a:ext uri="{FF2B5EF4-FFF2-40B4-BE49-F238E27FC236}">
                <a16:creationId xmlns:a16="http://schemas.microsoft.com/office/drawing/2014/main" id="{CFFF19A0-FB95-48BB-8A55-5B490900F784}"/>
              </a:ext>
            </a:extLst>
          </p:cNvPr>
          <p:cNvSpPr txBox="1"/>
          <p:nvPr/>
        </p:nvSpPr>
        <p:spPr>
          <a:xfrm>
            <a:off x="873919" y="6192321"/>
            <a:ext cx="6357936" cy="369332"/>
          </a:xfrm>
          <a:prstGeom prst="rect">
            <a:avLst/>
          </a:prstGeom>
          <a:noFill/>
        </p:spPr>
        <p:txBody>
          <a:bodyPr wrap="square">
            <a:spAutoFit/>
          </a:bodyPr>
          <a:lstStyle/>
          <a:p>
            <a:r>
              <a:rPr lang="de-DE" dirty="0">
                <a:solidFill>
                  <a:schemeClr val="accent2">
                    <a:lumMod val="50000"/>
                  </a:schemeClr>
                </a:solidFill>
              </a:rPr>
              <a:t>BFS_LF1_LS08_Vorstellungsgespräche durchführen</a:t>
            </a:r>
          </a:p>
        </p:txBody>
      </p:sp>
      <p:sp>
        <p:nvSpPr>
          <p:cNvPr id="6" name="Titel 1">
            <a:extLst>
              <a:ext uri="{FF2B5EF4-FFF2-40B4-BE49-F238E27FC236}">
                <a16:creationId xmlns:a16="http://schemas.microsoft.com/office/drawing/2014/main" id="{89559F60-4CE1-4E2F-86EA-1B60679F1F4A}"/>
              </a:ext>
            </a:extLst>
          </p:cNvPr>
          <p:cNvSpPr txBox="1">
            <a:spLocks/>
          </p:cNvSpPr>
          <p:nvPr/>
        </p:nvSpPr>
        <p:spPr>
          <a:xfrm>
            <a:off x="385102" y="373311"/>
            <a:ext cx="8687645" cy="1289235"/>
          </a:xfrm>
          <a:prstGeom prst="rect">
            <a:avLst/>
          </a:prstGeom>
          <a:noFill/>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6900" algn="ctr">
              <a:buSzPct val="100000"/>
            </a:pPr>
            <a:r>
              <a:rPr lang="de-DE" sz="2800" b="1" dirty="0">
                <a:solidFill>
                  <a:schemeClr val="accent2">
                    <a:lumMod val="50000"/>
                  </a:schemeClr>
                </a:solidFill>
              </a:rPr>
              <a:t>Quellenangaben</a:t>
            </a:r>
            <a:br>
              <a:rPr lang="de-DE" sz="2800" b="1" dirty="0">
                <a:solidFill>
                  <a:schemeClr val="accent2">
                    <a:lumMod val="50000"/>
                  </a:schemeClr>
                </a:solidFill>
              </a:rPr>
            </a:br>
            <a:endParaRPr lang="de-DE" sz="2800" b="1"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09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981665" y="2276272"/>
            <a:ext cx="7834937" cy="1887166"/>
          </a:xfrm>
        </p:spPr>
        <p:txBody>
          <a:bodyPr rtlCol="0" anchor="t">
            <a:noAutofit/>
          </a:bodyPr>
          <a:lstStyle/>
          <a:p>
            <a:pPr marL="36900" lvl="0" indent="0" rtl="0">
              <a:buClrTx/>
              <a:buSzPct val="100000"/>
              <a:buNone/>
            </a:pPr>
            <a:endParaRPr lang="de-DE" sz="1100" dirty="0">
              <a:solidFill>
                <a:schemeClr val="accent2">
                  <a:lumMod val="50000"/>
                </a:schemeClr>
              </a:solidFill>
              <a:latin typeface="Arial" panose="020B0604020202020204" pitchFamily="34" charset="0"/>
              <a:ea typeface="Times New Roman" panose="02020603050405020304" pitchFamily="18" charset="0"/>
            </a:endParaRPr>
          </a:p>
          <a:p>
            <a:pPr marL="36900" lvl="0" indent="0" rtl="0">
              <a:lnSpc>
                <a:spcPts val="2000"/>
              </a:lnSpc>
              <a:buClrTx/>
              <a:buSzPct val="100000"/>
              <a:buNone/>
            </a:pPr>
            <a:endParaRPr lang="de-DE" sz="2000" dirty="0">
              <a:solidFill>
                <a:schemeClr val="accent2">
                  <a:lumMod val="50000"/>
                </a:schemeClr>
              </a:solidFill>
              <a:latin typeface="Arial" panose="020B0604020202020204" pitchFamily="34" charset="0"/>
              <a:ea typeface="Times New Roman" panose="02020603050405020304" pitchFamily="18" charset="0"/>
            </a:endParaRPr>
          </a:p>
          <a:p>
            <a:pPr marL="36900" lvl="0" indent="0" rtl="0">
              <a:lnSpc>
                <a:spcPts val="2000"/>
              </a:lnSpc>
              <a:buClrTx/>
              <a:buSzPct val="100000"/>
              <a:buNone/>
            </a:pPr>
            <a:r>
              <a:rPr lang="de-DE" sz="2000" dirty="0">
                <a:solidFill>
                  <a:schemeClr val="accent2">
                    <a:lumMod val="50000"/>
                  </a:schemeClr>
                </a:solidFill>
                <a:effectLst/>
                <a:latin typeface="Arial" panose="020B0604020202020204" pitchFamily="34" charset="0"/>
                <a:ea typeface="Times New Roman" panose="02020603050405020304" pitchFamily="18" charset="0"/>
              </a:rPr>
              <a:t>Durch Simulation von persönlich motivierten</a:t>
            </a:r>
          </a:p>
          <a:p>
            <a:pPr marL="36900" lvl="0" indent="0" rtl="0">
              <a:lnSpc>
                <a:spcPts val="2000"/>
              </a:lnSpc>
              <a:buClrTx/>
              <a:buSzPct val="100000"/>
              <a:buNone/>
            </a:pPr>
            <a:r>
              <a:rPr lang="de-DE" sz="2000" dirty="0">
                <a:solidFill>
                  <a:schemeClr val="accent2">
                    <a:lumMod val="50000"/>
                  </a:schemeClr>
                </a:solidFill>
                <a:effectLst/>
                <a:latin typeface="Arial" panose="020B0604020202020204" pitchFamily="34" charset="0"/>
                <a:ea typeface="Times New Roman" panose="02020603050405020304" pitchFamily="18" charset="0"/>
              </a:rPr>
              <a:t>Vorstellungsge</a:t>
            </a:r>
            <a:r>
              <a:rPr lang="de-DE" sz="2000" dirty="0">
                <a:solidFill>
                  <a:schemeClr val="accent2">
                    <a:lumMod val="50000"/>
                  </a:schemeClr>
                </a:solidFill>
                <a:latin typeface="Arial" panose="020B0604020202020204" pitchFamily="34" charset="0"/>
                <a:ea typeface="Times New Roman" panose="02020603050405020304" pitchFamily="18" charset="0"/>
              </a:rPr>
              <a:t>sprächen mit </a:t>
            </a:r>
            <a:r>
              <a:rPr lang="de-DE" sz="2000" dirty="0">
                <a:solidFill>
                  <a:schemeClr val="accent2">
                    <a:lumMod val="50000"/>
                  </a:schemeClr>
                </a:solidFill>
                <a:effectLst/>
                <a:latin typeface="Arial" panose="020B0604020202020204" pitchFamily="34" charset="0"/>
                <a:ea typeface="Times New Roman" panose="02020603050405020304" pitchFamily="18" charset="0"/>
              </a:rPr>
              <a:t>Blick auf </a:t>
            </a:r>
          </a:p>
          <a:p>
            <a:pPr marL="36900" lvl="0" indent="0" rtl="0">
              <a:lnSpc>
                <a:spcPts val="2000"/>
              </a:lnSpc>
              <a:buClrTx/>
              <a:buSzPct val="100000"/>
              <a:buNone/>
            </a:pPr>
            <a:r>
              <a:rPr lang="de-DE" sz="2000" dirty="0">
                <a:solidFill>
                  <a:schemeClr val="accent2">
                    <a:lumMod val="50000"/>
                  </a:schemeClr>
                </a:solidFill>
                <a:effectLst/>
                <a:latin typeface="Arial" panose="020B0604020202020204" pitchFamily="34" charset="0"/>
                <a:ea typeface="Times New Roman" panose="02020603050405020304" pitchFamily="18" charset="0"/>
              </a:rPr>
              <a:t>konkrete Unternehmens- und Ausbildungs</a:t>
            </a:r>
            <a:r>
              <a:rPr lang="de-DE" sz="2000" dirty="0">
                <a:solidFill>
                  <a:schemeClr val="accent2">
                    <a:lumMod val="50000"/>
                  </a:schemeClr>
                </a:solidFill>
                <a:latin typeface="Arial" panose="020B0604020202020204" pitchFamily="34" charset="0"/>
                <a:ea typeface="Times New Roman" panose="02020603050405020304" pitchFamily="18" charset="0"/>
              </a:rPr>
              <a:t>profile.</a:t>
            </a:r>
            <a:endParaRPr lang="de-DE" sz="2000" dirty="0">
              <a:solidFill>
                <a:schemeClr val="accent2">
                  <a:lumMod val="50000"/>
                </a:schemeClr>
              </a:solidFill>
              <a:effectLst/>
              <a:latin typeface="Arial" panose="020B0604020202020204" pitchFamily="34" charset="0"/>
              <a:ea typeface="Times New Roman" panose="02020603050405020304" pitchFamily="18" charset="0"/>
            </a:endParaRPr>
          </a:p>
          <a:p>
            <a:pPr marL="756900" lvl="1" indent="-342900">
              <a:buFont typeface="Wingdings 2" charset="2"/>
              <a:buAutoNum type="arabicPeriod"/>
            </a:pPr>
            <a:endParaRPr lang="de-DE" sz="2000" dirty="0">
              <a:solidFill>
                <a:schemeClr val="accent2">
                  <a:lumMod val="50000"/>
                </a:schemeClr>
              </a:solidFill>
              <a:effectLst/>
              <a:latin typeface="Times New Roman" panose="02020603050405020304" pitchFamily="18" charset="0"/>
              <a:ea typeface="Times New Roman" panose="02020603050405020304" pitchFamily="18" charset="0"/>
            </a:endParaRPr>
          </a:p>
          <a:p>
            <a:pPr marL="379800" lvl="0" indent="-342900" rtl="0">
              <a:buAutoNum type="arabicPeriod"/>
            </a:pPr>
            <a:endParaRPr lang="de-DE" sz="2000" dirty="0">
              <a:solidFill>
                <a:schemeClr val="accent2">
                  <a:lumMod val="50000"/>
                </a:schemeClr>
              </a:solidFill>
              <a:effectLst/>
              <a:latin typeface="Arial" panose="020B0604020202020204" pitchFamily="34" charset="0"/>
              <a:ea typeface="Times New Roman" panose="02020603050405020304" pitchFamily="18" charset="0"/>
            </a:endParaRPr>
          </a:p>
          <a:p>
            <a:pPr rtl="0"/>
            <a:endParaRPr lang="de-DE" sz="2000" dirty="0">
              <a:solidFill>
                <a:schemeClr val="accent2">
                  <a:lumMod val="50000"/>
                </a:schemeClr>
              </a:solidFill>
            </a:endParaRPr>
          </a:p>
        </p:txBody>
      </p:sp>
      <p:grpSp>
        <p:nvGrpSpPr>
          <p:cNvPr id="12" name="Gruppieren 11">
            <a:extLst>
              <a:ext uri="{FF2B5EF4-FFF2-40B4-BE49-F238E27FC236}">
                <a16:creationId xmlns:a16="http://schemas.microsoft.com/office/drawing/2014/main" id="{E1F848F3-5CD1-4707-8D4A-2DAB34AAF814}"/>
              </a:ext>
            </a:extLst>
          </p:cNvPr>
          <p:cNvGrpSpPr/>
          <p:nvPr/>
        </p:nvGrpSpPr>
        <p:grpSpPr>
          <a:xfrm>
            <a:off x="7133379" y="1493462"/>
            <a:ext cx="4805915" cy="4284695"/>
            <a:chOff x="6144554" y="1927650"/>
            <a:chExt cx="4805915" cy="4284695"/>
          </a:xfrm>
        </p:grpSpPr>
        <p:sp>
          <p:nvSpPr>
            <p:cNvPr id="4" name="Flussdiagramm: Verbinder 3">
              <a:extLst>
                <a:ext uri="{FF2B5EF4-FFF2-40B4-BE49-F238E27FC236}">
                  <a16:creationId xmlns:a16="http://schemas.microsoft.com/office/drawing/2014/main" id="{11033E06-2FAD-4A7B-A491-A734B65E2BC4}"/>
                </a:ext>
              </a:extLst>
            </p:cNvPr>
            <p:cNvSpPr/>
            <p:nvPr/>
          </p:nvSpPr>
          <p:spPr>
            <a:xfrm>
              <a:off x="6144554" y="1927650"/>
              <a:ext cx="4805915" cy="42846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WHAT</a:t>
              </a:r>
            </a:p>
          </p:txBody>
        </p:sp>
        <p:sp>
          <p:nvSpPr>
            <p:cNvPr id="5" name="Flussdiagramm: Verbinder 4">
              <a:extLst>
                <a:ext uri="{FF2B5EF4-FFF2-40B4-BE49-F238E27FC236}">
                  <a16:creationId xmlns:a16="http://schemas.microsoft.com/office/drawing/2014/main" id="{8C1A09D8-EC28-4DC6-B458-626F9366F2B6}"/>
                </a:ext>
              </a:extLst>
            </p:cNvPr>
            <p:cNvSpPr/>
            <p:nvPr/>
          </p:nvSpPr>
          <p:spPr>
            <a:xfrm>
              <a:off x="7166223" y="2984416"/>
              <a:ext cx="2762584" cy="2171169"/>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6" name="Flussdiagramm: Verbinder 5">
              <a:extLst>
                <a:ext uri="{FF2B5EF4-FFF2-40B4-BE49-F238E27FC236}">
                  <a16:creationId xmlns:a16="http://schemas.microsoft.com/office/drawing/2014/main" id="{43786095-FBA1-4A53-9667-295D9A5DFEE0}"/>
                </a:ext>
              </a:extLst>
            </p:cNvPr>
            <p:cNvSpPr/>
            <p:nvPr/>
          </p:nvSpPr>
          <p:spPr>
            <a:xfrm>
              <a:off x="8065074" y="3632883"/>
              <a:ext cx="964877" cy="874233"/>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WHY</a:t>
              </a:r>
            </a:p>
          </p:txBody>
        </p:sp>
      </p:grpSp>
      <p:sp>
        <p:nvSpPr>
          <p:cNvPr id="8" name="Textfeld 7">
            <a:extLst>
              <a:ext uri="{FF2B5EF4-FFF2-40B4-BE49-F238E27FC236}">
                <a16:creationId xmlns:a16="http://schemas.microsoft.com/office/drawing/2014/main" id="{46EC64F4-5050-44B8-9E8E-A0CAA24227CF}"/>
              </a:ext>
            </a:extLst>
          </p:cNvPr>
          <p:cNvSpPr txBox="1"/>
          <p:nvPr/>
        </p:nvSpPr>
        <p:spPr>
          <a:xfrm>
            <a:off x="9254320" y="4239545"/>
            <a:ext cx="688009" cy="369332"/>
          </a:xfrm>
          <a:prstGeom prst="rect">
            <a:avLst/>
          </a:prstGeom>
          <a:noFill/>
        </p:spPr>
        <p:txBody>
          <a:bodyPr wrap="none" rtlCol="0">
            <a:spAutoFit/>
          </a:bodyPr>
          <a:lstStyle/>
          <a:p>
            <a:r>
              <a:rPr lang="de-DE" dirty="0">
                <a:solidFill>
                  <a:schemeClr val="bg1"/>
                </a:solidFill>
              </a:rPr>
              <a:t>HOW</a:t>
            </a:r>
          </a:p>
        </p:txBody>
      </p:sp>
      <p:sp>
        <p:nvSpPr>
          <p:cNvPr id="9" name="Textfeld 8">
            <a:extLst>
              <a:ext uri="{FF2B5EF4-FFF2-40B4-BE49-F238E27FC236}">
                <a16:creationId xmlns:a16="http://schemas.microsoft.com/office/drawing/2014/main" id="{65CC2276-3C3A-4E17-82E8-1517CEC3F77A}"/>
              </a:ext>
            </a:extLst>
          </p:cNvPr>
          <p:cNvSpPr txBox="1"/>
          <p:nvPr/>
        </p:nvSpPr>
        <p:spPr>
          <a:xfrm>
            <a:off x="9254320" y="5072680"/>
            <a:ext cx="780983" cy="369332"/>
          </a:xfrm>
          <a:prstGeom prst="rect">
            <a:avLst/>
          </a:prstGeom>
          <a:noFill/>
        </p:spPr>
        <p:txBody>
          <a:bodyPr wrap="none" rtlCol="0">
            <a:spAutoFit/>
          </a:bodyPr>
          <a:lstStyle/>
          <a:p>
            <a:r>
              <a:rPr lang="de-DE" dirty="0">
                <a:solidFill>
                  <a:schemeClr val="bg1"/>
                </a:solidFill>
              </a:rPr>
              <a:t>WHAT</a:t>
            </a:r>
          </a:p>
        </p:txBody>
      </p:sp>
      <p:sp>
        <p:nvSpPr>
          <p:cNvPr id="14" name="Pfeil: nach rechts 13">
            <a:extLst>
              <a:ext uri="{FF2B5EF4-FFF2-40B4-BE49-F238E27FC236}">
                <a16:creationId xmlns:a16="http://schemas.microsoft.com/office/drawing/2014/main" id="{7D341F7E-A45E-40CF-A1F4-70733D736D28}"/>
              </a:ext>
            </a:extLst>
          </p:cNvPr>
          <p:cNvSpPr/>
          <p:nvPr/>
        </p:nvSpPr>
        <p:spPr>
          <a:xfrm rot="1006031">
            <a:off x="6037141" y="3683559"/>
            <a:ext cx="3108635" cy="388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9">
            <a:extLst>
              <a:ext uri="{FF2B5EF4-FFF2-40B4-BE49-F238E27FC236}">
                <a16:creationId xmlns:a16="http://schemas.microsoft.com/office/drawing/2014/main" id="{86782604-4A41-CD71-0D72-A80F92A61B6A}"/>
              </a:ext>
            </a:extLst>
          </p:cNvPr>
          <p:cNvSpPr>
            <a:spLocks noGrp="1"/>
          </p:cNvSpPr>
          <p:nvPr>
            <p:ph type="title"/>
          </p:nvPr>
        </p:nvSpPr>
        <p:spPr/>
        <p:txBody>
          <a:bodyPr>
            <a:normAutofit fontScale="90000"/>
          </a:bodyPr>
          <a:lstStyle/>
          <a:p>
            <a:r>
              <a:rPr lang="de-DE" sz="3600" b="1">
                <a:solidFill>
                  <a:schemeClr val="accent2">
                    <a:lumMod val="50000"/>
                  </a:schemeClr>
                </a:solidFill>
                <a:latin typeface="Arial" panose="020B0604020202020204" pitchFamily="34" charset="0"/>
                <a:ea typeface="Times New Roman" panose="02020603050405020304" pitchFamily="18" charset="0"/>
              </a:rPr>
              <a:t>Wie könnt ihr euch für die Vorstellungs-</a:t>
            </a:r>
            <a:br>
              <a:rPr lang="de-DE" sz="3600" b="1">
                <a:solidFill>
                  <a:schemeClr val="accent2">
                    <a:lumMod val="50000"/>
                  </a:schemeClr>
                </a:solidFill>
                <a:latin typeface="Arial" panose="020B0604020202020204" pitchFamily="34" charset="0"/>
                <a:ea typeface="Times New Roman" panose="02020603050405020304" pitchFamily="18" charset="0"/>
              </a:rPr>
            </a:br>
            <a:r>
              <a:rPr lang="de-DE" sz="3600" b="1">
                <a:solidFill>
                  <a:schemeClr val="accent2">
                    <a:lumMod val="50000"/>
                  </a:schemeClr>
                </a:solidFill>
                <a:latin typeface="Arial" panose="020B0604020202020204" pitchFamily="34" charset="0"/>
                <a:ea typeface="Times New Roman" panose="02020603050405020304" pitchFamily="18" charset="0"/>
              </a:rPr>
              <a:t>gespräche fit machen ?</a:t>
            </a:r>
            <a:br>
              <a:rPr lang="de-DE" sz="3600" b="1">
                <a:solidFill>
                  <a:schemeClr val="accent2">
                    <a:lumMod val="50000"/>
                  </a:schemeClr>
                </a:solidFill>
                <a:latin typeface="Arial" panose="020B0604020202020204" pitchFamily="34" charset="0"/>
                <a:ea typeface="Times New Roman" panose="02020603050405020304" pitchFamily="18" charset="0"/>
              </a:rPr>
            </a:br>
            <a:endParaRPr lang="de-DE" dirty="0"/>
          </a:p>
        </p:txBody>
      </p:sp>
      <p:sp>
        <p:nvSpPr>
          <p:cNvPr id="15" name="Textfeld 14">
            <a:extLst>
              <a:ext uri="{FF2B5EF4-FFF2-40B4-BE49-F238E27FC236}">
                <a16:creationId xmlns:a16="http://schemas.microsoft.com/office/drawing/2014/main" id="{B298EB64-E456-4626-1033-09C46ED03DAD}"/>
              </a:ext>
            </a:extLst>
          </p:cNvPr>
          <p:cNvSpPr txBox="1"/>
          <p:nvPr/>
        </p:nvSpPr>
        <p:spPr>
          <a:xfrm>
            <a:off x="8524953" y="5807730"/>
            <a:ext cx="2239716" cy="276999"/>
          </a:xfrm>
          <a:prstGeom prst="rect">
            <a:avLst/>
          </a:prstGeom>
          <a:noFill/>
        </p:spPr>
        <p:txBody>
          <a:bodyPr wrap="none" rtlCol="0">
            <a:spAutoFit/>
          </a:bodyPr>
          <a:lstStyle/>
          <a:p>
            <a:r>
              <a:rPr lang="de-DE" sz="1200" b="1" i="0" dirty="0">
                <a:solidFill>
                  <a:srgbClr val="606365"/>
                </a:solidFill>
                <a:effectLst/>
                <a:latin typeface="Arial" panose="020B0604020202020204" pitchFamily="34" charset="0"/>
                <a:cs typeface="Arial" panose="020B0604020202020204" pitchFamily="34" charset="0"/>
              </a:rPr>
              <a:t>Simon </a:t>
            </a:r>
            <a:r>
              <a:rPr lang="de-DE" sz="1200" b="1" i="0" dirty="0" err="1">
                <a:solidFill>
                  <a:srgbClr val="606365"/>
                </a:solidFill>
                <a:effectLst/>
                <a:latin typeface="Arial" panose="020B0604020202020204" pitchFamily="34" charset="0"/>
                <a:cs typeface="Arial" panose="020B0604020202020204" pitchFamily="34" charset="0"/>
              </a:rPr>
              <a:t>Sineks</a:t>
            </a:r>
            <a:r>
              <a:rPr lang="de-DE" sz="1200" b="1" i="0" dirty="0">
                <a:solidFill>
                  <a:srgbClr val="606365"/>
                </a:solidFill>
                <a:effectLst/>
                <a:latin typeface="Arial" panose="020B0604020202020204" pitchFamily="34" charset="0"/>
                <a:cs typeface="Arial" panose="020B0604020202020204" pitchFamily="34" charset="0"/>
              </a:rPr>
              <a:t> Golden Circle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2731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 calcmode="lin" valueType="num">
                                      <p:cBhvr additive="base">
                                        <p:cTn id="7"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xEl>
                                              <p:pRg st="3" end="3"/>
                                            </p:txEl>
                                          </p:spTgt>
                                        </p:tgtEl>
                                        <p:attrNameLst>
                                          <p:attrName>style.visibility</p:attrName>
                                        </p:attrNameLst>
                                      </p:cBhvr>
                                      <p:to>
                                        <p:strVal val="visible"/>
                                      </p:to>
                                    </p:set>
                                    <p:anim calcmode="lin" valueType="num">
                                      <p:cBhvr additive="base">
                                        <p:cTn id="1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anim calcmode="lin" valueType="num">
                                      <p:cBhvr additive="base">
                                        <p:cTn id="15" dur="500" fill="hold"/>
                                        <p:tgtEl>
                                          <p:spTgt spid="2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59F60-4CE1-4E2F-86EA-1B60679F1F4A}"/>
              </a:ext>
            </a:extLst>
          </p:cNvPr>
          <p:cNvSpPr>
            <a:spLocks noGrp="1"/>
          </p:cNvSpPr>
          <p:nvPr>
            <p:ph type="title"/>
          </p:nvPr>
        </p:nvSpPr>
        <p:spPr>
          <a:xfrm>
            <a:off x="1236292" y="171729"/>
            <a:ext cx="7834937" cy="970450"/>
          </a:xfrm>
        </p:spPr>
        <p:txBody>
          <a:bodyPr rtlCol="0" anchor="b">
            <a:normAutofit/>
          </a:bodyPr>
          <a:lstStyle/>
          <a:p>
            <a:pPr algn="ctr"/>
            <a:r>
              <a:rPr lang="de-DE" sz="2800" b="1" dirty="0">
                <a:solidFill>
                  <a:schemeClr val="accent2">
                    <a:lumMod val="50000"/>
                  </a:schemeClr>
                </a:solidFill>
                <a:latin typeface="Arial" panose="020B0604020202020204" pitchFamily="34" charset="0"/>
                <a:ea typeface="Times New Roman" panose="02020603050405020304" pitchFamily="18" charset="0"/>
              </a:rPr>
              <a:t>Was braucht ihr, um euch fit zu machen?</a:t>
            </a:r>
            <a:r>
              <a:rPr lang="de-DE" sz="2800" b="1" dirty="0">
                <a:solidFill>
                  <a:schemeClr val="accent2">
                    <a:lumMod val="50000"/>
                  </a:schemeClr>
                </a:solidFill>
                <a:latin typeface="Arial" panose="020B0604020202020204" pitchFamily="34" charset="0"/>
                <a:cs typeface="Arial" panose="020B0604020202020204" pitchFamily="34" charset="0"/>
              </a:rPr>
              <a:t>	</a:t>
            </a:r>
          </a:p>
        </p:txBody>
      </p:sp>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732552" y="1146908"/>
            <a:ext cx="7834937" cy="5539363"/>
          </a:xfrm>
        </p:spPr>
        <p:txBody>
          <a:bodyPr rtlCol="0" anchor="t">
            <a:noAutofit/>
          </a:bodyPr>
          <a:lstStyle/>
          <a:p>
            <a:pPr marL="379800" indent="-342900">
              <a:buClrTx/>
              <a:buSzPct val="100000"/>
              <a:buFont typeface="+mj-lt"/>
              <a:buAutoNum type="arabicPeriod"/>
            </a:pPr>
            <a:r>
              <a:rPr lang="de-DE" sz="2000" dirty="0">
                <a:solidFill>
                  <a:schemeClr val="accent2">
                    <a:lumMod val="50000"/>
                  </a:schemeClr>
                </a:solidFill>
                <a:effectLst/>
                <a:latin typeface="Arial" panose="020B0604020202020204" pitchFamily="34" charset="0"/>
                <a:ea typeface="Times New Roman" panose="02020603050405020304" pitchFamily="18" charset="0"/>
              </a:rPr>
              <a:t>Phasen der Vorstellunggespräche kennen,</a:t>
            </a:r>
          </a:p>
          <a:p>
            <a:pPr marL="379800" indent="-342900">
              <a:buClrTx/>
              <a:buSzPct val="100000"/>
              <a:buFont typeface="+mj-lt"/>
              <a:buAutoNum type="arabicPeriod"/>
            </a:pPr>
            <a:r>
              <a:rPr lang="de-DE" sz="2000" dirty="0">
                <a:solidFill>
                  <a:schemeClr val="accent2">
                    <a:lumMod val="50000"/>
                  </a:schemeClr>
                </a:solidFill>
                <a:latin typeface="Arial" panose="020B0604020202020204" pitchFamily="34" charset="0"/>
                <a:ea typeface="Times New Roman" panose="02020603050405020304" pitchFamily="18" charset="0"/>
              </a:rPr>
              <a:t>i</a:t>
            </a:r>
            <a:r>
              <a:rPr lang="de-DE" sz="2000" dirty="0">
                <a:solidFill>
                  <a:schemeClr val="accent2">
                    <a:lumMod val="50000"/>
                  </a:schemeClr>
                </a:solidFill>
                <a:effectLst/>
                <a:latin typeface="Arial" panose="020B0604020202020204" pitchFamily="34" charset="0"/>
                <a:ea typeface="Times New Roman" panose="02020603050405020304" pitchFamily="18" charset="0"/>
              </a:rPr>
              <a:t>ndividuell ausgewählte Ausbildungs- und Unternehmensprofile recherchieren und kennen,</a:t>
            </a:r>
          </a:p>
          <a:p>
            <a:pPr marL="379800" indent="-342900">
              <a:buClrTx/>
              <a:buSzPct val="100000"/>
              <a:buFont typeface="+mj-lt"/>
              <a:buAutoNum type="arabicPeriod"/>
            </a:pPr>
            <a:r>
              <a:rPr lang="de-DE" sz="2000" dirty="0">
                <a:solidFill>
                  <a:schemeClr val="accent2">
                    <a:lumMod val="50000"/>
                  </a:schemeClr>
                </a:solidFill>
                <a:latin typeface="Arial" panose="020B0604020202020204" pitchFamily="34" charset="0"/>
                <a:ea typeface="Times New Roman" panose="02020603050405020304" pitchFamily="18" charset="0"/>
              </a:rPr>
              <a:t>t</a:t>
            </a:r>
            <a:r>
              <a:rPr lang="de-DE" sz="2000" dirty="0">
                <a:solidFill>
                  <a:schemeClr val="accent2">
                    <a:lumMod val="50000"/>
                  </a:schemeClr>
                </a:solidFill>
                <a:effectLst/>
                <a:latin typeface="Arial" panose="020B0604020202020204" pitchFamily="34" charset="0"/>
                <a:ea typeface="Times New Roman" panose="02020603050405020304" pitchFamily="18" charset="0"/>
              </a:rPr>
              <a:t>ypische Fragen kennenlernen, die in Vorstellungsgesprächen gestellt werden und individuelle Antworten entwickeln,</a:t>
            </a:r>
          </a:p>
          <a:p>
            <a:pPr marL="379800" indent="-342900">
              <a:buClrTx/>
              <a:buSzPct val="100000"/>
              <a:buFont typeface="+mj-lt"/>
              <a:buAutoNum type="arabicPeriod"/>
            </a:pPr>
            <a:r>
              <a:rPr lang="de-DE" sz="2000" dirty="0">
                <a:solidFill>
                  <a:schemeClr val="accent2">
                    <a:lumMod val="50000"/>
                  </a:schemeClr>
                </a:solidFill>
                <a:effectLst/>
                <a:latin typeface="Arial" panose="020B0604020202020204" pitchFamily="34" charset="0"/>
                <a:ea typeface="Times New Roman" panose="02020603050405020304" pitchFamily="18" charset="0"/>
              </a:rPr>
              <a:t>Vorbereitung des Rollenspiels „Vorstellungsgespräche“</a:t>
            </a:r>
          </a:p>
          <a:p>
            <a:pPr marL="756900" lvl="1" indent="-342900">
              <a:buClrTx/>
              <a:buSzPct val="100000"/>
            </a:pPr>
            <a:r>
              <a:rPr lang="de-DE" sz="2000" dirty="0">
                <a:solidFill>
                  <a:schemeClr val="accent2">
                    <a:lumMod val="50000"/>
                  </a:schemeClr>
                </a:solidFill>
                <a:latin typeface="Arial" panose="020B0604020202020204" pitchFamily="34" charset="0"/>
                <a:ea typeface="Times New Roman" panose="02020603050405020304" pitchFamily="18" charset="0"/>
              </a:rPr>
              <a:t>i</a:t>
            </a:r>
            <a:r>
              <a:rPr lang="de-DE" sz="2000" dirty="0">
                <a:solidFill>
                  <a:schemeClr val="accent2">
                    <a:lumMod val="50000"/>
                  </a:schemeClr>
                </a:solidFill>
                <a:effectLst/>
                <a:latin typeface="Arial" panose="020B0604020202020204" pitchFamily="34" charset="0"/>
                <a:ea typeface="Times New Roman" panose="02020603050405020304" pitchFamily="18" charset="0"/>
              </a:rPr>
              <a:t>m Team aus dem Fragenkatalog Fragen auswählen, die ins Gespräch einfließen sollen und</a:t>
            </a:r>
          </a:p>
          <a:p>
            <a:pPr marL="756900" lvl="1" indent="-342900">
              <a:buClrTx/>
              <a:buSzPct val="100000"/>
            </a:pPr>
            <a:r>
              <a:rPr lang="de-DE" sz="2000" dirty="0">
                <a:solidFill>
                  <a:schemeClr val="accent2">
                    <a:lumMod val="50000"/>
                  </a:schemeClr>
                </a:solidFill>
                <a:effectLst/>
                <a:latin typeface="Arial" panose="020B0604020202020204" pitchFamily="34" charset="0"/>
                <a:ea typeface="Times New Roman" panose="02020603050405020304" pitchFamily="18" charset="0"/>
              </a:rPr>
              <a:t>Erarbeitung individueller Antworten - basierend auf euren persönlichen Stärken sowie den beruflichen Erwartungen, </a:t>
            </a:r>
          </a:p>
          <a:p>
            <a:pPr marL="379800" indent="-342900">
              <a:buClrTx/>
              <a:buSzPct val="100000"/>
              <a:buFont typeface="+mj-lt"/>
              <a:buAutoNum type="arabicPeriod"/>
            </a:pPr>
            <a:r>
              <a:rPr lang="de-DE" sz="2000" dirty="0">
                <a:solidFill>
                  <a:schemeClr val="accent2">
                    <a:lumMod val="50000"/>
                  </a:schemeClr>
                </a:solidFill>
                <a:effectLst/>
                <a:latin typeface="Arial" panose="020B0604020202020204" pitchFamily="34" charset="0"/>
                <a:ea typeface="Times New Roman" panose="02020603050405020304" pitchFamily="18" charset="0"/>
              </a:rPr>
              <a:t>Durchführung des Rollenspiels „Vorstellungsgespräche“ und</a:t>
            </a:r>
          </a:p>
          <a:p>
            <a:pPr marL="379800" indent="-342900">
              <a:buClrTx/>
              <a:buSzPct val="100000"/>
              <a:buFont typeface="+mj-lt"/>
              <a:buAutoNum type="arabicPeriod"/>
            </a:pPr>
            <a:r>
              <a:rPr lang="de-DE" sz="2000" dirty="0">
                <a:solidFill>
                  <a:schemeClr val="accent2">
                    <a:lumMod val="50000"/>
                  </a:schemeClr>
                </a:solidFill>
                <a:effectLst/>
                <a:latin typeface="Arial" panose="020B0604020202020204" pitchFamily="34" charset="0"/>
                <a:ea typeface="Times New Roman" panose="02020603050405020304" pitchFamily="18" charset="0"/>
              </a:rPr>
              <a:t>Auswertung der simulierten Vorstellungsgespräche sowie weiteres Vorgehen entwickeln.</a:t>
            </a:r>
          </a:p>
          <a:p>
            <a:pPr marL="756900" lvl="1" indent="-342900">
              <a:buFont typeface="Wingdings 2" charset="2"/>
              <a:buAutoNum type="arabicPeriod"/>
            </a:pPr>
            <a:endParaRPr lang="de-DE" sz="2000" dirty="0">
              <a:solidFill>
                <a:schemeClr val="accent2">
                  <a:lumMod val="50000"/>
                </a:schemeClr>
              </a:solidFill>
              <a:effectLst/>
              <a:latin typeface="Times New Roman" panose="02020603050405020304" pitchFamily="18" charset="0"/>
              <a:ea typeface="Times New Roman" panose="02020603050405020304" pitchFamily="18" charset="0"/>
            </a:endParaRPr>
          </a:p>
          <a:p>
            <a:pPr marL="379800" lvl="0" indent="-342900" rtl="0">
              <a:buAutoNum type="arabicPeriod"/>
            </a:pPr>
            <a:endParaRPr lang="de-DE" sz="2000" dirty="0">
              <a:solidFill>
                <a:schemeClr val="accent2">
                  <a:lumMod val="50000"/>
                </a:schemeClr>
              </a:solidFill>
              <a:effectLst/>
              <a:latin typeface="Arial" panose="020B0604020202020204" pitchFamily="34" charset="0"/>
              <a:ea typeface="Times New Roman" panose="02020603050405020304" pitchFamily="18" charset="0"/>
            </a:endParaRPr>
          </a:p>
          <a:p>
            <a:pPr rtl="0"/>
            <a:endParaRPr lang="de-DE" sz="2000" dirty="0">
              <a:solidFill>
                <a:schemeClr val="accent2">
                  <a:lumMod val="50000"/>
                </a:schemeClr>
              </a:solidFill>
            </a:endParaRPr>
          </a:p>
        </p:txBody>
      </p:sp>
      <p:sp>
        <p:nvSpPr>
          <p:cNvPr id="3" name="Textfeld 2">
            <a:extLst>
              <a:ext uri="{FF2B5EF4-FFF2-40B4-BE49-F238E27FC236}">
                <a16:creationId xmlns:a16="http://schemas.microsoft.com/office/drawing/2014/main" id="{DB705BC9-4935-4868-A25A-64A0DA6E751D}"/>
              </a:ext>
            </a:extLst>
          </p:cNvPr>
          <p:cNvSpPr txBox="1"/>
          <p:nvPr/>
        </p:nvSpPr>
        <p:spPr>
          <a:xfrm>
            <a:off x="9124785" y="5429150"/>
            <a:ext cx="2239716" cy="276999"/>
          </a:xfrm>
          <a:prstGeom prst="rect">
            <a:avLst/>
          </a:prstGeom>
          <a:noFill/>
        </p:spPr>
        <p:txBody>
          <a:bodyPr wrap="none" rtlCol="0">
            <a:spAutoFit/>
          </a:bodyPr>
          <a:lstStyle/>
          <a:p>
            <a:r>
              <a:rPr lang="de-DE" sz="1200" b="1" i="0" dirty="0">
                <a:solidFill>
                  <a:srgbClr val="606365"/>
                </a:solidFill>
                <a:effectLst/>
                <a:latin typeface="Arial" panose="020B0604020202020204" pitchFamily="34" charset="0"/>
                <a:cs typeface="Arial" panose="020B0604020202020204" pitchFamily="34" charset="0"/>
              </a:rPr>
              <a:t>Simon </a:t>
            </a:r>
            <a:r>
              <a:rPr lang="de-DE" sz="1200" b="1" i="0" dirty="0" err="1">
                <a:solidFill>
                  <a:srgbClr val="606365"/>
                </a:solidFill>
                <a:effectLst/>
                <a:latin typeface="Arial" panose="020B0604020202020204" pitchFamily="34" charset="0"/>
                <a:cs typeface="Arial" panose="020B0604020202020204" pitchFamily="34" charset="0"/>
              </a:rPr>
              <a:t>Sineks</a:t>
            </a:r>
            <a:r>
              <a:rPr lang="de-DE" sz="1200" b="1" i="0" dirty="0">
                <a:solidFill>
                  <a:srgbClr val="606365"/>
                </a:solidFill>
                <a:effectLst/>
                <a:latin typeface="Arial" panose="020B0604020202020204" pitchFamily="34" charset="0"/>
                <a:cs typeface="Arial" panose="020B0604020202020204" pitchFamily="34" charset="0"/>
              </a:rPr>
              <a:t> Golden Circle</a:t>
            </a:r>
            <a:endParaRPr lang="de-DE" sz="1200" dirty="0">
              <a:latin typeface="Arial" panose="020B0604020202020204" pitchFamily="34" charset="0"/>
              <a:cs typeface="Arial" panose="020B0604020202020204" pitchFamily="34" charset="0"/>
            </a:endParaRPr>
          </a:p>
        </p:txBody>
      </p:sp>
      <p:grpSp>
        <p:nvGrpSpPr>
          <p:cNvPr id="12" name="Gruppieren 11">
            <a:extLst>
              <a:ext uri="{FF2B5EF4-FFF2-40B4-BE49-F238E27FC236}">
                <a16:creationId xmlns:a16="http://schemas.microsoft.com/office/drawing/2014/main" id="{E1F848F3-5CD1-4707-8D4A-2DAB34AAF814}"/>
              </a:ext>
            </a:extLst>
          </p:cNvPr>
          <p:cNvGrpSpPr/>
          <p:nvPr/>
        </p:nvGrpSpPr>
        <p:grpSpPr>
          <a:xfrm>
            <a:off x="8184718" y="1581174"/>
            <a:ext cx="3842601" cy="3695651"/>
            <a:chOff x="6254647" y="1346412"/>
            <a:chExt cx="4805915" cy="4284695"/>
          </a:xfrm>
        </p:grpSpPr>
        <p:sp>
          <p:nvSpPr>
            <p:cNvPr id="4" name="Flussdiagramm: Verbinder 3">
              <a:extLst>
                <a:ext uri="{FF2B5EF4-FFF2-40B4-BE49-F238E27FC236}">
                  <a16:creationId xmlns:a16="http://schemas.microsoft.com/office/drawing/2014/main" id="{11033E06-2FAD-4A7B-A491-A734B65E2BC4}"/>
                </a:ext>
              </a:extLst>
            </p:cNvPr>
            <p:cNvSpPr/>
            <p:nvPr/>
          </p:nvSpPr>
          <p:spPr>
            <a:xfrm>
              <a:off x="6254647" y="1346412"/>
              <a:ext cx="4805915" cy="42846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5" name="Flussdiagramm: Verbinder 4">
              <a:extLst>
                <a:ext uri="{FF2B5EF4-FFF2-40B4-BE49-F238E27FC236}">
                  <a16:creationId xmlns:a16="http://schemas.microsoft.com/office/drawing/2014/main" id="{8C1A09D8-EC28-4DC6-B458-626F9366F2B6}"/>
                </a:ext>
              </a:extLst>
            </p:cNvPr>
            <p:cNvSpPr/>
            <p:nvPr/>
          </p:nvSpPr>
          <p:spPr>
            <a:xfrm>
              <a:off x="7363400" y="2464429"/>
              <a:ext cx="2762584" cy="2171169"/>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6" name="Flussdiagramm: Verbinder 5">
              <a:extLst>
                <a:ext uri="{FF2B5EF4-FFF2-40B4-BE49-F238E27FC236}">
                  <a16:creationId xmlns:a16="http://schemas.microsoft.com/office/drawing/2014/main" id="{43786095-FBA1-4A53-9667-295D9A5DFEE0}"/>
                </a:ext>
              </a:extLst>
            </p:cNvPr>
            <p:cNvSpPr/>
            <p:nvPr/>
          </p:nvSpPr>
          <p:spPr>
            <a:xfrm>
              <a:off x="8262253" y="3195764"/>
              <a:ext cx="964877" cy="874233"/>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WHY</a:t>
              </a:r>
            </a:p>
          </p:txBody>
        </p:sp>
      </p:grpSp>
      <p:sp>
        <p:nvSpPr>
          <p:cNvPr id="8" name="Textfeld 7">
            <a:extLst>
              <a:ext uri="{FF2B5EF4-FFF2-40B4-BE49-F238E27FC236}">
                <a16:creationId xmlns:a16="http://schemas.microsoft.com/office/drawing/2014/main" id="{46EC64F4-5050-44B8-9E8E-A0CAA24227CF}"/>
              </a:ext>
            </a:extLst>
          </p:cNvPr>
          <p:cNvSpPr txBox="1"/>
          <p:nvPr/>
        </p:nvSpPr>
        <p:spPr>
          <a:xfrm>
            <a:off x="9915001" y="3971576"/>
            <a:ext cx="521297" cy="276999"/>
          </a:xfrm>
          <a:prstGeom prst="rect">
            <a:avLst/>
          </a:prstGeom>
          <a:noFill/>
        </p:spPr>
        <p:txBody>
          <a:bodyPr wrap="none" rtlCol="0">
            <a:spAutoFit/>
          </a:bodyPr>
          <a:lstStyle/>
          <a:p>
            <a:r>
              <a:rPr lang="de-DE" sz="1200" dirty="0">
                <a:solidFill>
                  <a:schemeClr val="bg1"/>
                </a:solidFill>
              </a:rPr>
              <a:t>HOW</a:t>
            </a:r>
          </a:p>
        </p:txBody>
      </p:sp>
      <p:sp>
        <p:nvSpPr>
          <p:cNvPr id="9" name="Textfeld 8">
            <a:extLst>
              <a:ext uri="{FF2B5EF4-FFF2-40B4-BE49-F238E27FC236}">
                <a16:creationId xmlns:a16="http://schemas.microsoft.com/office/drawing/2014/main" id="{65CC2276-3C3A-4E17-82E8-1517CEC3F77A}"/>
              </a:ext>
            </a:extLst>
          </p:cNvPr>
          <p:cNvSpPr txBox="1"/>
          <p:nvPr/>
        </p:nvSpPr>
        <p:spPr>
          <a:xfrm>
            <a:off x="9895934" y="4458335"/>
            <a:ext cx="583301" cy="276999"/>
          </a:xfrm>
          <a:prstGeom prst="rect">
            <a:avLst/>
          </a:prstGeom>
          <a:noFill/>
        </p:spPr>
        <p:txBody>
          <a:bodyPr wrap="none" rtlCol="0">
            <a:spAutoFit/>
          </a:bodyPr>
          <a:lstStyle/>
          <a:p>
            <a:r>
              <a:rPr lang="de-DE" sz="1200" dirty="0">
                <a:solidFill>
                  <a:schemeClr val="bg1"/>
                </a:solidFill>
              </a:rPr>
              <a:t>WHAT</a:t>
            </a:r>
          </a:p>
        </p:txBody>
      </p:sp>
      <p:sp>
        <p:nvSpPr>
          <p:cNvPr id="14" name="Pfeil: nach rechts 13">
            <a:extLst>
              <a:ext uri="{FF2B5EF4-FFF2-40B4-BE49-F238E27FC236}">
                <a16:creationId xmlns:a16="http://schemas.microsoft.com/office/drawing/2014/main" id="{7D341F7E-A45E-40CF-A1F4-70733D736D28}"/>
              </a:ext>
            </a:extLst>
          </p:cNvPr>
          <p:cNvSpPr/>
          <p:nvPr/>
        </p:nvSpPr>
        <p:spPr>
          <a:xfrm rot="19846438">
            <a:off x="7987844" y="4876850"/>
            <a:ext cx="2052196" cy="41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385273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anim calcmode="lin" valueType="num">
                                      <p:cBhvr additive="base">
                                        <p:cTn id="13"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 calcmode="lin" valueType="num">
                                      <p:cBhvr additive="base">
                                        <p:cTn id="19"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xEl>
                                              <p:pRg st="3" end="3"/>
                                            </p:txEl>
                                          </p:spTgt>
                                        </p:tgtEl>
                                        <p:attrNameLst>
                                          <p:attrName>style.visibility</p:attrName>
                                        </p:attrNameLst>
                                      </p:cBhvr>
                                      <p:to>
                                        <p:strVal val="visible"/>
                                      </p:to>
                                    </p:set>
                                    <p:anim calcmode="lin" valueType="num">
                                      <p:cBhvr additive="base">
                                        <p:cTn id="25"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xEl>
                                              <p:pRg st="4" end="4"/>
                                            </p:txEl>
                                          </p:spTgt>
                                        </p:tgtEl>
                                        <p:attrNameLst>
                                          <p:attrName>style.visibility</p:attrName>
                                        </p:attrNameLst>
                                      </p:cBhvr>
                                      <p:to>
                                        <p:strVal val="visible"/>
                                      </p:to>
                                    </p:set>
                                    <p:anim calcmode="lin" valueType="num">
                                      <p:cBhvr additive="base">
                                        <p:cTn id="31" dur="500" fill="hold"/>
                                        <p:tgtEl>
                                          <p:spTgt spid="2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xEl>
                                              <p:pRg st="5" end="5"/>
                                            </p:txEl>
                                          </p:spTgt>
                                        </p:tgtEl>
                                        <p:attrNameLst>
                                          <p:attrName>style.visibility</p:attrName>
                                        </p:attrNameLst>
                                      </p:cBhvr>
                                      <p:to>
                                        <p:strVal val="visible"/>
                                      </p:to>
                                    </p:set>
                                    <p:anim calcmode="lin" valueType="num">
                                      <p:cBhvr additive="base">
                                        <p:cTn id="37" dur="500" fill="hold"/>
                                        <p:tgtEl>
                                          <p:spTgt spid="2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xEl>
                                              <p:pRg st="6" end="6"/>
                                            </p:txEl>
                                          </p:spTgt>
                                        </p:tgtEl>
                                        <p:attrNameLst>
                                          <p:attrName>style.visibility</p:attrName>
                                        </p:attrNameLst>
                                      </p:cBhvr>
                                      <p:to>
                                        <p:strVal val="visible"/>
                                      </p:to>
                                    </p:set>
                                    <p:anim calcmode="lin" valueType="num">
                                      <p:cBhvr additive="base">
                                        <p:cTn id="43" dur="500" fill="hold"/>
                                        <p:tgtEl>
                                          <p:spTgt spid="2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xEl>
                                              <p:pRg st="7" end="7"/>
                                            </p:txEl>
                                          </p:spTgt>
                                        </p:tgtEl>
                                        <p:attrNameLst>
                                          <p:attrName>style.visibility</p:attrName>
                                        </p:attrNameLst>
                                      </p:cBhvr>
                                      <p:to>
                                        <p:strVal val="visible"/>
                                      </p:to>
                                    </p:set>
                                    <p:anim calcmode="lin" valueType="num">
                                      <p:cBhvr additive="base">
                                        <p:cTn id="49" dur="500" fill="hold"/>
                                        <p:tgtEl>
                                          <p:spTgt spid="2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A416F-FCC5-804C-EABA-36A54CAA4A5B}"/>
              </a:ext>
            </a:extLst>
          </p:cNvPr>
          <p:cNvSpPr>
            <a:spLocks noGrp="1"/>
          </p:cNvSpPr>
          <p:nvPr>
            <p:ph type="title"/>
          </p:nvPr>
        </p:nvSpPr>
        <p:spPr/>
        <p:txBody>
          <a:bodyPr/>
          <a:lstStyle/>
          <a:p>
            <a:endParaRPr lang="de-DE"/>
          </a:p>
        </p:txBody>
      </p:sp>
      <p:pic>
        <p:nvPicPr>
          <p:cNvPr id="2050" name="Picture 2" descr="Bild">
            <a:extLst>
              <a:ext uri="{FF2B5EF4-FFF2-40B4-BE49-F238E27FC236}">
                <a16:creationId xmlns:a16="http://schemas.microsoft.com/office/drawing/2014/main" id="{0BEF6AFC-1165-5062-5BF2-3D787D1405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1" y="-654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links 3">
            <a:extLst>
              <a:ext uri="{FF2B5EF4-FFF2-40B4-BE49-F238E27FC236}">
                <a16:creationId xmlns:a16="http://schemas.microsoft.com/office/drawing/2014/main" id="{E57BEFC6-EC5A-0E91-F3F6-5F7E8A304E83}"/>
              </a:ext>
            </a:extLst>
          </p:cNvPr>
          <p:cNvSpPr/>
          <p:nvPr/>
        </p:nvSpPr>
        <p:spPr>
          <a:xfrm rot="20877747">
            <a:off x="858416" y="1061663"/>
            <a:ext cx="1420238" cy="262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accent2">
                    <a:lumMod val="50000"/>
                  </a:schemeClr>
                </a:solidFill>
              </a:rPr>
              <a:t>05.05.2022</a:t>
            </a:r>
          </a:p>
        </p:txBody>
      </p:sp>
      <p:sp>
        <p:nvSpPr>
          <p:cNvPr id="5" name="Pfeil: nach links 4">
            <a:extLst>
              <a:ext uri="{FF2B5EF4-FFF2-40B4-BE49-F238E27FC236}">
                <a16:creationId xmlns:a16="http://schemas.microsoft.com/office/drawing/2014/main" id="{47AFAD13-D2E3-7EC6-2D98-6A1885536532}"/>
              </a:ext>
            </a:extLst>
          </p:cNvPr>
          <p:cNvSpPr/>
          <p:nvPr/>
        </p:nvSpPr>
        <p:spPr>
          <a:xfrm rot="20877747">
            <a:off x="4987419" y="1061662"/>
            <a:ext cx="1420238" cy="262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accent2">
                    <a:lumMod val="50000"/>
                  </a:schemeClr>
                </a:solidFill>
              </a:rPr>
              <a:t>05.05.2022</a:t>
            </a:r>
          </a:p>
        </p:txBody>
      </p:sp>
      <p:sp>
        <p:nvSpPr>
          <p:cNvPr id="6" name="Pfeil: nach links 5">
            <a:extLst>
              <a:ext uri="{FF2B5EF4-FFF2-40B4-BE49-F238E27FC236}">
                <a16:creationId xmlns:a16="http://schemas.microsoft.com/office/drawing/2014/main" id="{BEB1BB93-026A-CBBE-EEA7-C747258D9337}"/>
              </a:ext>
            </a:extLst>
          </p:cNvPr>
          <p:cNvSpPr/>
          <p:nvPr/>
        </p:nvSpPr>
        <p:spPr>
          <a:xfrm rot="20877747">
            <a:off x="10508255" y="1061664"/>
            <a:ext cx="1420238" cy="262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accent2">
                    <a:lumMod val="50000"/>
                  </a:schemeClr>
                </a:solidFill>
              </a:rPr>
              <a:t>05.05.2022</a:t>
            </a:r>
          </a:p>
        </p:txBody>
      </p:sp>
      <p:sp>
        <p:nvSpPr>
          <p:cNvPr id="7" name="Pfeil: nach links 6">
            <a:extLst>
              <a:ext uri="{FF2B5EF4-FFF2-40B4-BE49-F238E27FC236}">
                <a16:creationId xmlns:a16="http://schemas.microsoft.com/office/drawing/2014/main" id="{DEC930F4-F745-0BE2-064C-1FF7EB40DEC5}"/>
              </a:ext>
            </a:extLst>
          </p:cNvPr>
          <p:cNvSpPr/>
          <p:nvPr/>
        </p:nvSpPr>
        <p:spPr>
          <a:xfrm rot="20877747">
            <a:off x="2659625" y="1061662"/>
            <a:ext cx="1420238" cy="262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accent2">
                    <a:lumMod val="50000"/>
                  </a:schemeClr>
                </a:solidFill>
              </a:rPr>
              <a:t>20.05.2022</a:t>
            </a:r>
          </a:p>
        </p:txBody>
      </p:sp>
      <p:sp>
        <p:nvSpPr>
          <p:cNvPr id="8" name="Pfeil: nach links 7">
            <a:extLst>
              <a:ext uri="{FF2B5EF4-FFF2-40B4-BE49-F238E27FC236}">
                <a16:creationId xmlns:a16="http://schemas.microsoft.com/office/drawing/2014/main" id="{4FEA1471-7CE7-8086-9349-CCE54F46C9FE}"/>
              </a:ext>
            </a:extLst>
          </p:cNvPr>
          <p:cNvSpPr/>
          <p:nvPr/>
        </p:nvSpPr>
        <p:spPr>
          <a:xfrm rot="20877747">
            <a:off x="7842012" y="970870"/>
            <a:ext cx="1420238" cy="262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accent2">
                    <a:lumMod val="50000"/>
                  </a:schemeClr>
                </a:solidFill>
              </a:rPr>
              <a:t>20.05.2022</a:t>
            </a:r>
          </a:p>
        </p:txBody>
      </p:sp>
      <p:sp>
        <p:nvSpPr>
          <p:cNvPr id="9" name="Pfeil: nach links 8">
            <a:extLst>
              <a:ext uri="{FF2B5EF4-FFF2-40B4-BE49-F238E27FC236}">
                <a16:creationId xmlns:a16="http://schemas.microsoft.com/office/drawing/2014/main" id="{FCCE1685-3587-9952-A66F-19E6194FCE3D}"/>
              </a:ext>
            </a:extLst>
          </p:cNvPr>
          <p:cNvSpPr/>
          <p:nvPr/>
        </p:nvSpPr>
        <p:spPr>
          <a:xfrm rot="20877747">
            <a:off x="5897640" y="1061662"/>
            <a:ext cx="1420238" cy="262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accent2">
                    <a:lumMod val="50000"/>
                  </a:schemeClr>
                </a:solidFill>
              </a:rPr>
              <a:t>20.05.2022</a:t>
            </a:r>
          </a:p>
        </p:txBody>
      </p:sp>
    </p:spTree>
    <p:extLst>
      <p:ext uri="{BB962C8B-B14F-4D97-AF65-F5344CB8AC3E}">
        <p14:creationId xmlns:p14="http://schemas.microsoft.com/office/powerpoint/2010/main" val="391006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59F60-4CE1-4E2F-86EA-1B60679F1F4A}"/>
              </a:ext>
            </a:extLst>
          </p:cNvPr>
          <p:cNvSpPr>
            <a:spLocks noGrp="1"/>
          </p:cNvSpPr>
          <p:nvPr>
            <p:ph type="title"/>
          </p:nvPr>
        </p:nvSpPr>
        <p:spPr>
          <a:xfrm>
            <a:off x="610734" y="605641"/>
            <a:ext cx="9233909" cy="1423039"/>
          </a:xfrm>
          <a:noFill/>
        </p:spPr>
        <p:txBody>
          <a:bodyPr rtlCol="0" anchor="b">
            <a:normAutofit/>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368135" y="1886658"/>
            <a:ext cx="9476508" cy="2942663"/>
          </a:xfrm>
        </p:spPr>
        <p:txBody>
          <a:bodyPr rtlCol="0" anchor="t">
            <a:normAutofit lnSpcReduction="10000"/>
          </a:bodyPr>
          <a:lstStyle/>
          <a:p>
            <a:pPr marL="379800" lvl="0">
              <a:buClrTx/>
              <a:buSzPct val="100000"/>
              <a:buFont typeface="+mj-lt"/>
              <a:buAutoNum type="arabicPeriod"/>
            </a:pPr>
            <a:r>
              <a:rPr lang="de-DE" sz="2400" b="1" dirty="0">
                <a:solidFill>
                  <a:schemeClr val="accent2">
                    <a:lumMod val="50000"/>
                  </a:schemeClr>
                </a:solidFill>
                <a:effectLst/>
                <a:latin typeface="Arial" panose="020B0604020202020204" pitchFamily="34" charset="0"/>
                <a:ea typeface="Times New Roman" panose="02020603050405020304" pitchFamily="18" charset="0"/>
              </a:rPr>
              <a:t>Phase: </a:t>
            </a:r>
            <a:r>
              <a:rPr lang="de-DE" sz="2400" b="1" dirty="0">
                <a:solidFill>
                  <a:schemeClr val="accent2">
                    <a:lumMod val="50000"/>
                  </a:schemeClr>
                </a:solidFill>
                <a:latin typeface="Arial" panose="020B0604020202020204" pitchFamily="34" charset="0"/>
                <a:ea typeface="Times New Roman" panose="02020603050405020304" pitchFamily="18" charset="0"/>
              </a:rPr>
              <a:t>Smalltalk - Begrüßung </a:t>
            </a:r>
            <a:r>
              <a:rPr lang="de-DE" sz="2400" b="1" dirty="0">
                <a:solidFill>
                  <a:schemeClr val="accent2">
                    <a:lumMod val="50000"/>
                  </a:schemeClr>
                </a:solidFill>
                <a:effectLst/>
                <a:latin typeface="Arial" panose="020B0604020202020204" pitchFamily="34" charset="0"/>
                <a:ea typeface="Times New Roman" panose="02020603050405020304" pitchFamily="18" charset="0"/>
              </a:rPr>
              <a:t>und Einstieg – </a:t>
            </a:r>
            <a:r>
              <a:rPr lang="de-DE" sz="2400" b="1" dirty="0" err="1">
                <a:solidFill>
                  <a:schemeClr val="accent2">
                    <a:lumMod val="50000"/>
                  </a:schemeClr>
                </a:solidFill>
                <a:effectLst/>
                <a:latin typeface="Arial" panose="020B0604020202020204" pitchFamily="34" charset="0"/>
                <a:ea typeface="Times New Roman" panose="02020603050405020304" pitchFamily="18" charset="0"/>
              </a:rPr>
              <a:t>warming</a:t>
            </a:r>
            <a:r>
              <a:rPr lang="de-DE" sz="2400" b="1" dirty="0">
                <a:solidFill>
                  <a:schemeClr val="accent2">
                    <a:lumMod val="50000"/>
                  </a:schemeClr>
                </a:solidFill>
                <a:effectLst/>
                <a:latin typeface="Arial" panose="020B0604020202020204" pitchFamily="34" charset="0"/>
                <a:ea typeface="Times New Roman" panose="02020603050405020304" pitchFamily="18" charset="0"/>
              </a:rPr>
              <a:t> – </a:t>
            </a:r>
            <a:r>
              <a:rPr lang="de-DE" sz="2400" b="1" dirty="0" err="1">
                <a:solidFill>
                  <a:schemeClr val="accent2">
                    <a:lumMod val="50000"/>
                  </a:schemeClr>
                </a:solidFill>
                <a:effectLst/>
                <a:latin typeface="Arial" panose="020B0604020202020204" pitchFamily="34" charset="0"/>
                <a:ea typeface="Times New Roman" panose="02020603050405020304" pitchFamily="18" charset="0"/>
              </a:rPr>
              <a:t>up</a:t>
            </a:r>
            <a:r>
              <a:rPr lang="de-DE" sz="2400" b="1" dirty="0">
                <a:solidFill>
                  <a:schemeClr val="accent2">
                    <a:lumMod val="50000"/>
                  </a:schemeClr>
                </a:solidFill>
                <a:effectLst/>
                <a:latin typeface="Arial" panose="020B0604020202020204" pitchFamily="34" charset="0"/>
                <a:ea typeface="Times New Roman" panose="02020603050405020304" pitchFamily="18" charset="0"/>
              </a:rPr>
              <a:t> (grün)</a:t>
            </a:r>
          </a:p>
          <a:p>
            <a:pPr marL="536575" lvl="1" indent="-446088">
              <a:buClrTx/>
              <a:buSzPct val="100000"/>
              <a:tabLst>
                <a:tab pos="355600" algn="l"/>
              </a:tabLst>
            </a:pPr>
            <a:r>
              <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Guten Tag Herr / Frau ….. , schön, dass Sie hier sind!  Haben Sie den Weg gut gefunden?</a:t>
            </a:r>
          </a:p>
          <a:p>
            <a:pPr lvl="1">
              <a:lnSpc>
                <a:spcPct val="107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Bei der Begrüßung abwarten, ob dir dein/e Gesprächspartner/in die Hand geben möchte. </a:t>
            </a:r>
          </a:p>
          <a:p>
            <a:pPr lvl="1">
              <a:lnSpc>
                <a:spcPct val="107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Bitte erst hinsetzen, wenn dir ein Platz angeboten wird.</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536575" lvl="1" indent="-446088">
              <a:buClrTx/>
              <a:buSzPct val="100000"/>
              <a:tabLst>
                <a:tab pos="355600" algn="l"/>
              </a:tabLst>
            </a:pPr>
            <a:endPar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Textfeld 2">
            <a:extLst>
              <a:ext uri="{FF2B5EF4-FFF2-40B4-BE49-F238E27FC236}">
                <a16:creationId xmlns:a16="http://schemas.microsoft.com/office/drawing/2014/main" id="{1B8AEB83-4962-4D74-BFAB-78AEBC8A3C6D}"/>
              </a:ext>
            </a:extLst>
          </p:cNvPr>
          <p:cNvSpPr txBox="1"/>
          <p:nvPr/>
        </p:nvSpPr>
        <p:spPr>
          <a:xfrm>
            <a:off x="734103" y="3496796"/>
            <a:ext cx="8870212" cy="2934778"/>
          </a:xfrm>
          <a:prstGeom prst="rect">
            <a:avLst/>
          </a:prstGeom>
          <a:solidFill>
            <a:schemeClr val="bg1"/>
          </a:solidFill>
        </p:spPr>
        <p:txBody>
          <a:bodyPr wrap="square" rtlCol="0">
            <a:spAutoFit/>
          </a:bodyPr>
          <a:lstStyle/>
          <a:p>
            <a:pPr>
              <a:lnSpc>
                <a:spcPct val="107000"/>
              </a:lnSpc>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Guten Tag Herr / Frau …… ,</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 Ja danke, ich habe den Weg gut gefunden,</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 Sie hatten mir ja eine gute Wegbeschreibung geschickt</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 die Haltestelle ist ja ganz in der Nähe</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tabLst>
                <a:tab pos="3429000" algn="l"/>
              </a:tabLst>
            </a:pPr>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 ich habe mir den Weg vorher im Internet angeschaut</a:t>
            </a:r>
            <a:r>
              <a:rPr lang="de-DE" sz="2200" dirty="0">
                <a:solidFill>
                  <a:srgbClr val="1A0DAB"/>
                </a:solidFill>
                <a:latin typeface="Comic Sans MS" panose="030F0702030302020204" pitchFamily="66" charset="0"/>
                <a:ea typeface="Calibri" panose="020F0502020204030204" pitchFamily="34" charset="0"/>
                <a:cs typeface="Arial" panose="020B0604020202020204" pitchFamily="34" charset="0"/>
              </a:rPr>
              <a:t> </a:t>
            </a:r>
            <a:endParaRPr lang="de-DE"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200" dirty="0"/>
          </a:p>
        </p:txBody>
      </p:sp>
    </p:spTree>
    <p:extLst>
      <p:ext uri="{BB962C8B-B14F-4D97-AF65-F5344CB8AC3E}">
        <p14:creationId xmlns:p14="http://schemas.microsoft.com/office/powerpoint/2010/main" val="3441577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59F60-4CE1-4E2F-86EA-1B60679F1F4A}"/>
              </a:ext>
            </a:extLst>
          </p:cNvPr>
          <p:cNvSpPr>
            <a:spLocks noGrp="1"/>
          </p:cNvSpPr>
          <p:nvPr>
            <p:ph type="title"/>
          </p:nvPr>
        </p:nvSpPr>
        <p:spPr>
          <a:xfrm>
            <a:off x="610734" y="605641"/>
            <a:ext cx="9233909" cy="1423039"/>
          </a:xfrm>
          <a:noFill/>
        </p:spPr>
        <p:txBody>
          <a:bodyPr rtlCol="0" anchor="b">
            <a:normAutofit/>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415982" y="1823485"/>
            <a:ext cx="9476508" cy="2942663"/>
          </a:xfrm>
        </p:spPr>
        <p:txBody>
          <a:bodyPr rtlCol="0" anchor="t">
            <a:normAutofit/>
          </a:bodyPr>
          <a:lstStyle/>
          <a:p>
            <a:pPr marL="379800" lvl="0">
              <a:buClrTx/>
              <a:buSzPct val="100000"/>
              <a:buFont typeface="+mj-lt"/>
              <a:buAutoNum type="arabicPeriod"/>
            </a:pPr>
            <a:r>
              <a:rPr lang="de-DE" sz="2400" b="1" dirty="0">
                <a:solidFill>
                  <a:schemeClr val="accent2">
                    <a:lumMod val="50000"/>
                  </a:schemeClr>
                </a:solidFill>
                <a:effectLst/>
                <a:latin typeface="Arial" panose="020B0604020202020204" pitchFamily="34" charset="0"/>
                <a:ea typeface="Times New Roman" panose="02020603050405020304" pitchFamily="18" charset="0"/>
              </a:rPr>
              <a:t>Phase: </a:t>
            </a:r>
            <a:r>
              <a:rPr lang="de-DE" sz="2400" b="1" dirty="0">
                <a:solidFill>
                  <a:schemeClr val="accent2">
                    <a:lumMod val="50000"/>
                  </a:schemeClr>
                </a:solidFill>
                <a:latin typeface="Arial" panose="020B0604020202020204" pitchFamily="34" charset="0"/>
                <a:ea typeface="Times New Roman" panose="02020603050405020304" pitchFamily="18" charset="0"/>
              </a:rPr>
              <a:t>Smalltalk - Begrüßung </a:t>
            </a:r>
            <a:r>
              <a:rPr lang="de-DE" sz="2400" b="1" dirty="0">
                <a:solidFill>
                  <a:schemeClr val="accent2">
                    <a:lumMod val="50000"/>
                  </a:schemeClr>
                </a:solidFill>
                <a:effectLst/>
                <a:latin typeface="Arial" panose="020B0604020202020204" pitchFamily="34" charset="0"/>
                <a:ea typeface="Times New Roman" panose="02020603050405020304" pitchFamily="18" charset="0"/>
              </a:rPr>
              <a:t>und Einstieg – </a:t>
            </a:r>
            <a:r>
              <a:rPr lang="de-DE" sz="2400" b="1" dirty="0" err="1">
                <a:solidFill>
                  <a:schemeClr val="accent2">
                    <a:lumMod val="50000"/>
                  </a:schemeClr>
                </a:solidFill>
                <a:effectLst/>
                <a:latin typeface="Arial" panose="020B0604020202020204" pitchFamily="34" charset="0"/>
                <a:ea typeface="Times New Roman" panose="02020603050405020304" pitchFamily="18" charset="0"/>
              </a:rPr>
              <a:t>warming</a:t>
            </a:r>
            <a:r>
              <a:rPr lang="de-DE" sz="2400" b="1" dirty="0">
                <a:solidFill>
                  <a:schemeClr val="accent2">
                    <a:lumMod val="50000"/>
                  </a:schemeClr>
                </a:solidFill>
                <a:effectLst/>
                <a:latin typeface="Arial" panose="020B0604020202020204" pitchFamily="34" charset="0"/>
                <a:ea typeface="Times New Roman" panose="02020603050405020304" pitchFamily="18" charset="0"/>
              </a:rPr>
              <a:t> – </a:t>
            </a:r>
            <a:r>
              <a:rPr lang="de-DE" sz="2400" b="1" dirty="0" err="1">
                <a:solidFill>
                  <a:schemeClr val="accent2">
                    <a:lumMod val="50000"/>
                  </a:schemeClr>
                </a:solidFill>
                <a:effectLst/>
                <a:latin typeface="Arial" panose="020B0604020202020204" pitchFamily="34" charset="0"/>
                <a:ea typeface="Times New Roman" panose="02020603050405020304" pitchFamily="18" charset="0"/>
              </a:rPr>
              <a:t>up</a:t>
            </a:r>
            <a:r>
              <a:rPr lang="de-DE" sz="2400" b="1" dirty="0">
                <a:solidFill>
                  <a:schemeClr val="accent2">
                    <a:lumMod val="50000"/>
                  </a:schemeClr>
                </a:solidFill>
                <a:effectLst/>
                <a:latin typeface="Arial" panose="020B0604020202020204" pitchFamily="34" charset="0"/>
                <a:ea typeface="Times New Roman" panose="02020603050405020304" pitchFamily="18" charset="0"/>
              </a:rPr>
              <a:t> (grün)</a:t>
            </a:r>
          </a:p>
          <a:p>
            <a:pPr marL="536575" lvl="1" indent="-446088">
              <a:buClrTx/>
              <a:buSzPct val="100000"/>
              <a:tabLst>
                <a:tab pos="355600" algn="l"/>
              </a:tabLst>
            </a:pPr>
            <a:r>
              <a:rPr lang="de-DE"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Guten Tag Herr / Frau ….. , schön, dass Sie hier sind! Möchten Sie etwas trinken, darf ich ihnen einen Kaffee oder ein Glas Wasser anbieten?</a:t>
            </a:r>
          </a:p>
          <a:p>
            <a:pPr marL="936625" lvl="2" indent="-446088">
              <a:buClrTx/>
              <a:buSzPct val="100000"/>
              <a:tabLst>
                <a:tab pos="355600" algn="l"/>
              </a:tabLst>
            </a:pPr>
            <a:r>
              <a:rPr lang="de-DE" sz="2000" dirty="0">
                <a:latin typeface="Arial" panose="020B0604020202020204" pitchFamily="34" charset="0"/>
                <a:ea typeface="Calibri" panose="020F0502020204030204" pitchFamily="34" charset="0"/>
                <a:cs typeface="Arial" panose="020B0604020202020204" pitchFamily="34" charset="0"/>
              </a:rPr>
              <a:t>Nimm das Angebot ruhig an, mit einem Schluck Wasser kannst du auch mal eine Pause überbrücken und nachdenken.</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marL="536575" lvl="1" indent="-446088">
              <a:buClrTx/>
              <a:buSzPct val="100000"/>
              <a:tabLst>
                <a:tab pos="355600" algn="l"/>
              </a:tabLst>
            </a:pPr>
            <a:endParaRPr lang="de-DE" sz="2400"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feld 2">
            <a:extLst>
              <a:ext uri="{FF2B5EF4-FFF2-40B4-BE49-F238E27FC236}">
                <a16:creationId xmlns:a16="http://schemas.microsoft.com/office/drawing/2014/main" id="{C84EE163-9E53-49B1-AB68-166096114BB0}"/>
              </a:ext>
            </a:extLst>
          </p:cNvPr>
          <p:cNvSpPr txBox="1"/>
          <p:nvPr/>
        </p:nvSpPr>
        <p:spPr>
          <a:xfrm>
            <a:off x="978196" y="3937023"/>
            <a:ext cx="9308804" cy="769441"/>
          </a:xfrm>
          <a:prstGeom prst="rect">
            <a:avLst/>
          </a:prstGeom>
          <a:solidFill>
            <a:schemeClr val="bg1"/>
          </a:solidFill>
        </p:spPr>
        <p:txBody>
          <a:bodyPr wrap="square" rtlCol="0">
            <a:spAutoFit/>
          </a:bodyPr>
          <a:lstStyle/>
          <a:p>
            <a:r>
              <a:rPr lang="de-DE" sz="2200" dirty="0">
                <a:solidFill>
                  <a:srgbClr val="0070C0"/>
                </a:solidFill>
                <a:latin typeface="Comic Sans MS" panose="030F0702030302020204" pitchFamily="66" charset="0"/>
                <a:ea typeface="Calibri" panose="020F0502020204030204" pitchFamily="34" charset="0"/>
                <a:cs typeface="Tahoma" panose="020B0604030504040204" pitchFamily="34" charset="0"/>
              </a:rPr>
              <a:t>Ja vielen Dank, ich nehme gerne ein Glas Wasser.</a:t>
            </a:r>
            <a:endParaRPr lang="de-DE"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200" dirty="0"/>
          </a:p>
        </p:txBody>
      </p:sp>
    </p:spTree>
    <p:extLst>
      <p:ext uri="{BB962C8B-B14F-4D97-AF65-F5344CB8AC3E}">
        <p14:creationId xmlns:p14="http://schemas.microsoft.com/office/powerpoint/2010/main" val="3797212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522515" y="1585231"/>
            <a:ext cx="9535885" cy="4471186"/>
          </a:xfrm>
        </p:spPr>
        <p:txBody>
          <a:bodyPr rtlCol="0" anchor="t">
            <a:noAutofit/>
          </a:bodyPr>
          <a:lstStyle/>
          <a:p>
            <a:pPr marL="36900" indent="0">
              <a:buClrTx/>
              <a:buSzPct val="100000"/>
              <a:buNone/>
            </a:pPr>
            <a:r>
              <a:rPr lang="de-DE" sz="2400" b="1" dirty="0">
                <a:solidFill>
                  <a:schemeClr val="accent2">
                    <a:lumMod val="50000"/>
                  </a:schemeClr>
                </a:solidFill>
                <a:effectLst/>
                <a:latin typeface="Arial" panose="020B0604020202020204" pitchFamily="34" charset="0"/>
              </a:rPr>
              <a:t>3.1. Fragen zum Lebenslauf und zur Persönlichkeit (rosa)</a:t>
            </a:r>
          </a:p>
          <a:p>
            <a:pPr marL="756900" lvl="1" indent="-342900">
              <a:buClrTx/>
              <a:buSzPct val="100000"/>
            </a:pPr>
            <a:r>
              <a:rPr lang="de-DE" sz="2400" b="1" dirty="0">
                <a:solidFill>
                  <a:schemeClr val="accent2">
                    <a:lumMod val="50000"/>
                  </a:schemeClr>
                </a:solidFill>
                <a:latin typeface="Arial" panose="020B0604020202020204" pitchFamily="34" charset="0"/>
                <a:cs typeface="Arial" panose="020B0604020202020204" pitchFamily="34" charset="0"/>
              </a:rPr>
              <a:t>Erzählen Sie uns bitte kurz etwas über Ihren schulischen Werdegang, damit wir Sie besser kennenlernen.</a:t>
            </a:r>
          </a:p>
          <a:p>
            <a:pPr>
              <a:lnSpc>
                <a:spcPct val="107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Hier kannst du erzählen, wie du heißt, wie alt du bist und welche schulischen und praktischen Erfahrungen du bis jetzt gemacht hast. Erwähne den Besuch der BFS mit dem Schwerpunkt Wirtschaft und Verwaltung und das du so schon einiges über die kaufmännischen Aufgabengebiete lernen konntest.</a:t>
            </a:r>
          </a:p>
          <a:p>
            <a:pPr>
              <a:lnSpc>
                <a:spcPct val="107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Bitte fasse dich kurz und achte darauf, dass deine Antwort ungefähr zwei bis drei Minuten dauert. Wenn du schon Erfahrungen in dem Berufsbereich hast, unbedingt davon erzählen! </a:t>
            </a:r>
          </a:p>
          <a:p>
            <a:pPr marL="1156950" lvl="2" indent="-342900">
              <a:buClrTx/>
              <a:buSzPct val="100000"/>
            </a:pPr>
            <a:endParaRPr lang="de-DE" sz="18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xfrm>
            <a:off x="760462" y="573974"/>
            <a:ext cx="8596668" cy="1136073"/>
          </a:xfrm>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2" name="Textfeld 1">
            <a:extLst>
              <a:ext uri="{FF2B5EF4-FFF2-40B4-BE49-F238E27FC236}">
                <a16:creationId xmlns:a16="http://schemas.microsoft.com/office/drawing/2014/main" id="{E85BC73D-7A6B-4010-8444-51A775716172}"/>
              </a:ext>
            </a:extLst>
          </p:cNvPr>
          <p:cNvSpPr txBox="1"/>
          <p:nvPr/>
        </p:nvSpPr>
        <p:spPr>
          <a:xfrm>
            <a:off x="632298" y="2980875"/>
            <a:ext cx="9805481" cy="3108543"/>
          </a:xfrm>
          <a:prstGeom prst="rect">
            <a:avLst/>
          </a:prstGeom>
          <a:solidFill>
            <a:schemeClr val="bg1"/>
          </a:solidFill>
        </p:spPr>
        <p:txBody>
          <a:bodyPr wrap="square" rtlCol="0">
            <a:spAutoFit/>
          </a:bodyPr>
          <a:lstStyle/>
          <a:p>
            <a:pPr>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Ich heiße XYZ und bin XX Jahre alt. </a:t>
            </a:r>
            <a:b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br>
            <a: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Im Sommer werde ich an der Franz-Böhm-Schule im Bereich Wirtschaft und Verwaltung meine Mittlere Reife machen. </a:t>
            </a:r>
          </a:p>
          <a:p>
            <a:pPr>
              <a:spcBef>
                <a:spcPts val="600"/>
              </a:spcBef>
              <a:spcAft>
                <a:spcPts val="600"/>
              </a:spcAft>
            </a:pPr>
            <a: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Ich bereite mich dort auf meine kaufmännische </a:t>
            </a:r>
            <a:r>
              <a:rPr lang="de-DE" sz="2200" dirty="0">
                <a:solidFill>
                  <a:srgbClr val="0070C0"/>
                </a:solidFill>
                <a:latin typeface="Comic Sans MS" panose="030F0702030302020204" pitchFamily="66" charset="0"/>
                <a:cs typeface="Times New Roman" panose="02020603050405020304" pitchFamily="18" charset="0"/>
              </a:rPr>
              <a:t>Ausbildung vor und lerne in der Schule schon viele kaufmännische Grundlagen. </a:t>
            </a:r>
          </a:p>
          <a:p>
            <a:pPr>
              <a:spcBef>
                <a:spcPts val="600"/>
              </a:spcBef>
              <a:spcAft>
                <a:spcPts val="600"/>
              </a:spcAft>
            </a:pPr>
            <a:r>
              <a:rPr lang="de-DE" sz="2200" dirty="0">
                <a:solidFill>
                  <a:srgbClr val="0070C0"/>
                </a:solidFill>
                <a:latin typeface="Comic Sans MS" panose="030F0702030302020204" pitchFamily="66" charset="0"/>
                <a:cs typeface="Times New Roman" panose="02020603050405020304" pitchFamily="18" charset="0"/>
              </a:rPr>
              <a:t>Besonders interessieren mich die Inhalte vom Rechnungswesen, das Arbeiten mit Word und Excel im EDV-Unterricht sowie die rechtlichen Grundlagen bei der Vertragsgestaltung.</a:t>
            </a:r>
            <a:endParaRPr lang="de-DE" sz="2200" dirty="0"/>
          </a:p>
        </p:txBody>
      </p:sp>
    </p:spTree>
    <p:extLst>
      <p:ext uri="{BB962C8B-B14F-4D97-AF65-F5344CB8AC3E}">
        <p14:creationId xmlns:p14="http://schemas.microsoft.com/office/powerpoint/2010/main" val="32361675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lum bright="70000" contrast="-70000"/>
          </a:blip>
          <a:stretch/>
        </a:blipFill>
        <a:effectLst/>
      </p:bgPr>
    </p:bg>
    <p:spTree>
      <p:nvGrpSpPr>
        <p:cNvPr id="1" name=""/>
        <p:cNvGrpSpPr/>
        <p:nvPr/>
      </p:nvGrpSpPr>
      <p:grpSpPr>
        <a:xfrm>
          <a:off x="0" y="0"/>
          <a:ext cx="0" cy="0"/>
          <a:chOff x="0" y="0"/>
          <a:chExt cx="0" cy="0"/>
        </a:xfrm>
      </p:grpSpPr>
      <p:sp>
        <p:nvSpPr>
          <p:cNvPr id="24" name="Inhaltsplatzhalter 2">
            <a:extLst>
              <a:ext uri="{FF2B5EF4-FFF2-40B4-BE49-F238E27FC236}">
                <a16:creationId xmlns:a16="http://schemas.microsoft.com/office/drawing/2014/main" id="{F260476B-CCA6-412B-A9C5-399C34AE6F05}"/>
              </a:ext>
            </a:extLst>
          </p:cNvPr>
          <p:cNvSpPr>
            <a:spLocks noGrp="1"/>
          </p:cNvSpPr>
          <p:nvPr>
            <p:ph idx="1"/>
          </p:nvPr>
        </p:nvSpPr>
        <p:spPr>
          <a:xfrm>
            <a:off x="522515" y="1585231"/>
            <a:ext cx="10386490" cy="4471186"/>
          </a:xfrm>
        </p:spPr>
        <p:txBody>
          <a:bodyPr rtlCol="0" anchor="t">
            <a:noAutofit/>
          </a:bodyPr>
          <a:lstStyle/>
          <a:p>
            <a:pPr marL="36900" indent="0">
              <a:buClrTx/>
              <a:buSzPct val="100000"/>
              <a:buNone/>
            </a:pPr>
            <a:r>
              <a:rPr lang="de-DE" sz="2400" b="1" dirty="0">
                <a:solidFill>
                  <a:schemeClr val="accent2">
                    <a:lumMod val="50000"/>
                  </a:schemeClr>
                </a:solidFill>
                <a:effectLst/>
                <a:latin typeface="Arial" panose="020B0604020202020204" pitchFamily="34" charset="0"/>
              </a:rPr>
              <a:t>3.1. Fragen zum Lebenslauf und zur Persönlichkeit (rosa)</a:t>
            </a:r>
          </a:p>
          <a:p>
            <a:pPr marL="756900" lvl="1" indent="-342900">
              <a:lnSpc>
                <a:spcPct val="107000"/>
              </a:lnSpc>
              <a:buClrTx/>
              <a:buSzPct val="100000"/>
            </a:pPr>
            <a:r>
              <a:rPr lang="de-DE" sz="2400" b="1" dirty="0">
                <a:solidFill>
                  <a:schemeClr val="accent2">
                    <a:lumMod val="50000"/>
                  </a:schemeClr>
                </a:solidFill>
                <a:latin typeface="Arial" panose="020B0604020202020204" pitchFamily="34" charset="0"/>
                <a:cs typeface="Arial" panose="020B0604020202020204" pitchFamily="34" charset="0"/>
              </a:rPr>
              <a:t>Was machen Sie in Ihrer Freizeit? Womit beschäftigen Sie sich gerne?</a:t>
            </a:r>
          </a:p>
          <a:p>
            <a:pPr>
              <a:lnSpc>
                <a:spcPct val="107000"/>
              </a:lnSpc>
              <a:spcAft>
                <a:spcPts val="1200"/>
              </a:spcAft>
            </a:pPr>
            <a:r>
              <a:rPr lang="de-DE" sz="2400" dirty="0">
                <a:latin typeface="Arial" panose="020B0604020202020204" pitchFamily="34" charset="0"/>
                <a:ea typeface="Calibri" panose="020F0502020204030204" pitchFamily="34" charset="0"/>
                <a:cs typeface="Arial" panose="020B0604020202020204" pitchFamily="34" charset="0"/>
              </a:rPr>
              <a:t>Hier erwähnst du deine Hobbys, besonders gut ist es, wenn du diese mit den Anforderungen des Berufs verknüpfen kannst.</a:t>
            </a:r>
          </a:p>
          <a:p>
            <a:pPr>
              <a:lnSpc>
                <a:spcPct val="107000"/>
              </a:lnSpc>
              <a:spcAft>
                <a:spcPts val="1200"/>
              </a:spcAft>
            </a:pPr>
            <a:r>
              <a:rPr lang="de-DE" sz="2400" dirty="0">
                <a:latin typeface="Arial" panose="020B0604020202020204" pitchFamily="34" charset="0"/>
                <a:ea typeface="Calibri" panose="020F0502020204030204" pitchFamily="34" charset="0"/>
                <a:cs typeface="Arial" panose="020B0604020202020204" pitchFamily="34" charset="0"/>
              </a:rPr>
              <a:t>Ehrenämtern und besonderen Aufgaben, die du in der Familie  oder in der Schule übernommen hast, solltest du hier erwähnen.</a:t>
            </a:r>
          </a:p>
          <a:p>
            <a:pPr marL="756900" lvl="1" indent="-342900">
              <a:lnSpc>
                <a:spcPct val="107000"/>
              </a:lnSpc>
              <a:buClrTx/>
              <a:buSzPct val="100000"/>
            </a:pPr>
            <a:endParaRPr lang="de-DE" sz="2400" b="1" dirty="0">
              <a:solidFill>
                <a:schemeClr val="accent2">
                  <a:lumMod val="50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89559F60-4CE1-4E2F-86EA-1B60679F1F4A}"/>
              </a:ext>
            </a:extLst>
          </p:cNvPr>
          <p:cNvSpPr>
            <a:spLocks noGrp="1"/>
          </p:cNvSpPr>
          <p:nvPr>
            <p:ph type="title"/>
          </p:nvPr>
        </p:nvSpPr>
        <p:spPr>
          <a:xfrm>
            <a:off x="760462" y="573974"/>
            <a:ext cx="8596668" cy="1136073"/>
          </a:xfrm>
          <a:noFill/>
        </p:spPr>
        <p:txBody>
          <a:bodyPr rtlCol="0" anchor="b">
            <a:normAutofit fontScale="90000"/>
          </a:bodyPr>
          <a:lstStyle/>
          <a:p>
            <a:pPr algn="ctr"/>
            <a:r>
              <a:rPr lang="de-DE" sz="2800" b="1" dirty="0">
                <a:solidFill>
                  <a:schemeClr val="accent2">
                    <a:lumMod val="50000"/>
                  </a:schemeClr>
                </a:solidFill>
                <a:effectLst/>
                <a:latin typeface="Arial" panose="020B0604020202020204" pitchFamily="34" charset="0"/>
                <a:ea typeface="Times New Roman" panose="02020603050405020304" pitchFamily="18" charset="0"/>
              </a:rPr>
              <a:t>Typische Fragen kennen, die in Vorstellungsgesprächen gestellt werden </a:t>
            </a:r>
            <a:br>
              <a:rPr lang="de-DE" sz="2800" b="1" dirty="0">
                <a:solidFill>
                  <a:schemeClr val="accent2">
                    <a:lumMod val="50000"/>
                  </a:schemeClr>
                </a:solidFill>
                <a:effectLst/>
                <a:latin typeface="Arial" panose="020B0604020202020204" pitchFamily="34" charset="0"/>
                <a:ea typeface="Times New Roman" panose="02020603050405020304" pitchFamily="18" charset="0"/>
              </a:rPr>
            </a:br>
            <a:r>
              <a:rPr lang="de-DE" sz="2800" b="1" dirty="0">
                <a:solidFill>
                  <a:schemeClr val="accent2">
                    <a:lumMod val="50000"/>
                  </a:schemeClr>
                </a:solidFill>
              </a:rPr>
              <a:t>	</a:t>
            </a:r>
          </a:p>
        </p:txBody>
      </p:sp>
      <p:sp>
        <p:nvSpPr>
          <p:cNvPr id="2" name="Textfeld 1">
            <a:extLst>
              <a:ext uri="{FF2B5EF4-FFF2-40B4-BE49-F238E27FC236}">
                <a16:creationId xmlns:a16="http://schemas.microsoft.com/office/drawing/2014/main" id="{3DF8A5FF-D568-4AD8-A35A-E1E2457BD16E}"/>
              </a:ext>
            </a:extLst>
          </p:cNvPr>
          <p:cNvSpPr txBox="1"/>
          <p:nvPr/>
        </p:nvSpPr>
        <p:spPr>
          <a:xfrm>
            <a:off x="522515" y="2969884"/>
            <a:ext cx="10255732" cy="3145989"/>
          </a:xfrm>
          <a:prstGeom prst="rect">
            <a:avLst/>
          </a:prstGeom>
          <a:solidFill>
            <a:schemeClr val="bg1"/>
          </a:solidFill>
        </p:spPr>
        <p:txBody>
          <a:bodyPr wrap="square" rtlCol="0">
            <a:spAutoFit/>
          </a:bodyPr>
          <a:lstStyle/>
          <a:p>
            <a:pPr>
              <a:lnSpc>
                <a:spcPct val="107000"/>
              </a:lnSpc>
              <a:spcBef>
                <a:spcPts val="600"/>
              </a:spcBef>
              <a:spcAft>
                <a:spcPts val="800"/>
              </a:spcAft>
            </a:pPr>
            <a: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Ich gehe nach der Schule oft ins Fitnessstudio/joggen/Fußball spielen …, weil ich gerne Sport mache. Das steigert meine Leistungsfähigkeit und Kondition.</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Außerdem mag ich Gartenarbeit/Kochen… und helfe meiner Familie oft im Garten´/ bei der Zubereitung der gemeinsamen Speisen. </a:t>
            </a:r>
          </a:p>
          <a:p>
            <a:pPr>
              <a:lnSpc>
                <a:spcPct val="107000"/>
              </a:lnSpc>
              <a:spcBef>
                <a:spcPts val="600"/>
              </a:spcBef>
              <a:spcAft>
                <a:spcPts val="800"/>
              </a:spcAft>
            </a:pPr>
            <a: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So kann ich gut entspannen, nach einem arbeitsintensiven Schultag.</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r>
              <a:rPr lang="de-DE" sz="2200"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de-DE" sz="22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Weitere Themen können sein: Geschwister, Praktika, Aushilfsjobs, Lieblingsfächer, Musik, ……</a:t>
            </a:r>
            <a:endParaRPr lang="de-DE" sz="2200" dirty="0"/>
          </a:p>
        </p:txBody>
      </p:sp>
    </p:spTree>
    <p:extLst>
      <p:ext uri="{BB962C8B-B14F-4D97-AF65-F5344CB8AC3E}">
        <p14:creationId xmlns:p14="http://schemas.microsoft.com/office/powerpoint/2010/main" val="32571613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4C00F4-06E9-43E3-AD97-88A857CEFA82}">
  <ds:schemaRefs>
    <ds:schemaRef ds:uri="http://schemas.microsoft.com/office/2006/documentManagement/types"/>
    <ds:schemaRef ds:uri="16c05727-aa75-4e4a-9b5f-8a80a1165891"/>
    <ds:schemaRef ds:uri="http://schemas.microsoft.com/office/infopath/2007/PartnerControls"/>
    <ds:schemaRef ds:uri="http://purl.org/dc/elements/1.1/"/>
    <ds:schemaRef ds:uri="http://schemas.microsoft.com/office/2006/metadata/properties"/>
    <ds:schemaRef ds:uri="71af3243-3dd4-4a8d-8c0d-dd76da1f02a5"/>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2288</Words>
  <Application>Microsoft Office PowerPoint</Application>
  <PresentationFormat>Breitbild</PresentationFormat>
  <Paragraphs>199</Paragraphs>
  <Slides>23</Slides>
  <Notes>22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23</vt:i4>
      </vt:variant>
    </vt:vector>
  </HeadingPairs>
  <TitlesOfParts>
    <vt:vector size="31" baseType="lpstr">
      <vt:lpstr>Arial</vt:lpstr>
      <vt:lpstr>Calibri</vt:lpstr>
      <vt:lpstr>Comic Sans MS</vt:lpstr>
      <vt:lpstr>Times New Roman</vt:lpstr>
      <vt:lpstr>Trebuchet MS</vt:lpstr>
      <vt:lpstr>Wingdings 2</vt:lpstr>
      <vt:lpstr>Wingdings 3</vt:lpstr>
      <vt:lpstr>Facette</vt:lpstr>
      <vt:lpstr>Vorstellungsgespräche durchführen  - ein Rollenspiel</vt:lpstr>
      <vt:lpstr>Worum geht es – was könnt ihr erreichen? </vt:lpstr>
      <vt:lpstr>Wie könnt ihr euch für die Vorstellungs- gespräche fit machen ? </vt:lpstr>
      <vt:lpstr>Was braucht ihr, um euch fit zu machen? </vt:lpstr>
      <vt:lpstr>PowerPoint-Präsentation</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Typische Fragen kennen, die in Vorstellungsgesprächen gestellt werden   </vt:lpstr>
      <vt:lpstr>Durchführung Rollenspiel „Vorstellungsgespräche“  </vt:lpstr>
      <vt:lpstr>Feedback Lernprozess und Auswertung der simulierten Vorstellungsgespräche   Ausblick auf nächste Unterrichtsstunden </vt:lpstr>
      <vt:lpstr>Vielen Dank für Eure Aufmerksamkeit und das Interesse </vt:lpstr>
      <vt:lpstr>Guth,K.; Mery, M. &amp; Mohr, A. (2017). Das Vorstellungsgespräch zur Ausbildung – Die häufigsten Fragen, die besten Antworten – sicher zum Ausbildungsplatz  Methodenkiste Bundeszentrale für politische Bildung/bpb — Autor: Lothar Scholz — Redaktion: Katharina Reinhold — Gestaltung: www.leitwerk.com   Unterrichtsidee: Vorstellungsgespräch - planet-beruf.de  pb_UI_Fragen_im_Vorstellungsgespraech.doc (live.com)  Barz, H. (2021) PP zur Vorbereitung von Vorstellungsgespräch  Vorstellungsgespräch: Tipps für 5 Phasen (karrierebibel.de)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Vorstellungsgespräche durchführen ein Rollenspiel</dc:title>
  <dc:creator>Corinna Weber</dc:creator>
  <cp:lastModifiedBy>Corinna Weber</cp:lastModifiedBy>
  <cp:revision>60</cp:revision>
  <dcterms:created xsi:type="dcterms:W3CDTF">2022-04-19T12:17:13Z</dcterms:created>
  <dcterms:modified xsi:type="dcterms:W3CDTF">2022-05-13T11:51:33Z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