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  <p:sldMasterId id="2147483662" r:id="rId2"/>
  </p:sldMasterIdLst>
  <p:notesMasterIdLst>
    <p:notesMasterId r:id="rId8"/>
  </p:notesMasterIdLst>
  <p:sldIdLst>
    <p:sldId id="256" r:id="rId3"/>
    <p:sldId id="432" r:id="rId4"/>
    <p:sldId id="419" r:id="rId5"/>
    <p:sldId id="427" r:id="rId6"/>
    <p:sldId id="426" r:id="rId7"/>
  </p:sldIdLst>
  <p:sldSz cx="12192000" cy="6858000"/>
  <p:notesSz cx="6858000" cy="9945688"/>
  <p:embeddedFontLst>
    <p:embeddedFont>
      <p:font typeface="Avenir Medium" panose="02000503020000020003"/>
      <p:regular r:id="rId9"/>
      <p:italic r:id="rId9"/>
    </p:embeddedFont>
    <p:embeddedFont>
      <p:font typeface="Avenir Regular" panose="02000503020000020003"/>
      <p:regular r:id="rId9"/>
    </p:embeddedFont>
    <p:embeddedFont>
      <p:font typeface="Calibri" panose="020F0502020204030204" pitchFamily="34" charset="0"/>
      <p:regular r:id="rId9"/>
      <p:bold r:id="rId9"/>
      <p:italic r:id="rId9"/>
      <p:boldItalic r:id="rId9"/>
    </p:embeddedFont>
  </p:embeddedFontLst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197"/>
    <a:srgbClr val="F3F2F1"/>
    <a:srgbClr val="FFFFFF"/>
    <a:srgbClr val="50BAD4"/>
    <a:srgbClr val="7DCCEA"/>
    <a:srgbClr val="CECCCD"/>
    <a:srgbClr val="4053A0"/>
    <a:srgbClr val="4D7F7B"/>
    <a:srgbClr val="60A296"/>
    <a:srgbClr val="69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0"/>
    <p:restoredTop sz="88692" autoAdjust="0"/>
  </p:normalViewPr>
  <p:slideViewPr>
    <p:cSldViewPr snapToGrid="0" snapToObjects="1">
      <p:cViewPr varScale="1">
        <p:scale>
          <a:sx n="67" d="100"/>
          <a:sy n="67" d="100"/>
        </p:scale>
        <p:origin x="14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6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DF156-6012-9143-8DF2-5BD769B952C3}" type="datetimeFigureOut">
              <a:rPr lang="de-DE" smtClean="0"/>
              <a:t>16.12.2021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97402-7A5C-BE44-8AED-D08A22C939E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27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97402-7A5C-BE44-8AED-D08A22C939E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504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97402-7A5C-BE44-8AED-D08A22C939E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541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97402-7A5C-BE44-8AED-D08A22C939E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4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ulaemter.hessen.de/schulqualitaet/fortbildung-beratung-evaluation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4A09C0B-2D02-A145-B139-DBD82A80222C}"/>
              </a:ext>
            </a:extLst>
          </p:cNvPr>
          <p:cNvSpPr txBox="1"/>
          <p:nvPr userDrawn="1"/>
        </p:nvSpPr>
        <p:spPr>
          <a:xfrm>
            <a:off x="1383120" y="2091690"/>
            <a:ext cx="184731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5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D0FEFD2-6449-1540-95F6-831481940963}"/>
              </a:ext>
            </a:extLst>
          </p:cNvPr>
          <p:cNvSpPr txBox="1"/>
          <p:nvPr userDrawn="1"/>
        </p:nvSpPr>
        <p:spPr>
          <a:xfrm>
            <a:off x="1280243" y="1817370"/>
            <a:ext cx="184731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50" dirty="0"/>
          </a:p>
        </p:txBody>
      </p:sp>
    </p:spTree>
    <p:extLst>
      <p:ext uri="{BB962C8B-B14F-4D97-AF65-F5344CB8AC3E}">
        <p14:creationId xmlns:p14="http://schemas.microsoft.com/office/powerpoint/2010/main" val="373348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es weitergeht (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hlinkClick r:id="rId3"/>
            <a:extLst>
              <a:ext uri="{FF2B5EF4-FFF2-40B4-BE49-F238E27FC236}">
                <a16:creationId xmlns:a16="http://schemas.microsoft.com/office/drawing/2014/main" id="{0FA76C25-24BC-EC46-A024-14A35FECD79E}"/>
              </a:ext>
            </a:extLst>
          </p:cNvPr>
          <p:cNvSpPr/>
          <p:nvPr userDrawn="1"/>
        </p:nvSpPr>
        <p:spPr>
          <a:xfrm>
            <a:off x="992102" y="4830793"/>
            <a:ext cx="9502984" cy="646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50" dirty="0"/>
          </a:p>
        </p:txBody>
      </p:sp>
    </p:spTree>
    <p:extLst>
      <p:ext uri="{BB962C8B-B14F-4D97-AF65-F5344CB8AC3E}">
        <p14:creationId xmlns:p14="http://schemas.microsoft.com/office/powerpoint/2010/main" val="260330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es weitergeht (2b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er Titel">
            <a:extLst>
              <a:ext uri="{FF2B5EF4-FFF2-40B4-BE49-F238E27FC236}">
                <a16:creationId xmlns:a16="http://schemas.microsoft.com/office/drawing/2014/main" id="{06D3BD3F-2190-8D4C-8B06-A9D3E4C52A4D}"/>
              </a:ext>
            </a:extLst>
          </p:cNvPr>
          <p:cNvSpPr txBox="1"/>
          <p:nvPr userDrawn="1"/>
        </p:nvSpPr>
        <p:spPr>
          <a:xfrm>
            <a:off x="527271" y="251017"/>
            <a:ext cx="8468724" cy="44114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r>
              <a:rPr lang="de-DE" sz="2700" dirty="0">
                <a:latin typeface="Avenir Medium" panose="02000503020000020003" pitchFamily="2" charset="0"/>
              </a:rPr>
              <a:t>Wie es für mich weitergeht …</a:t>
            </a:r>
            <a:endParaRPr sz="27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6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er Titel">
            <a:extLst>
              <a:ext uri="{FF2B5EF4-FFF2-40B4-BE49-F238E27FC236}">
                <a16:creationId xmlns:a16="http://schemas.microsoft.com/office/drawing/2014/main" id="{B89CA056-50FA-944A-9628-222D2FC2B797}"/>
              </a:ext>
            </a:extLst>
          </p:cNvPr>
          <p:cNvSpPr txBox="1"/>
          <p:nvPr userDrawn="1"/>
        </p:nvSpPr>
        <p:spPr>
          <a:xfrm>
            <a:off x="527271" y="251017"/>
            <a:ext cx="8468724" cy="44114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r>
              <a:rPr lang="de-DE" sz="2700" dirty="0">
                <a:latin typeface="Avenir Medium" panose="02000503020000020003" pitchFamily="2" charset="0"/>
              </a:rPr>
              <a:t>Wie es heute mit euch / mit uns war …</a:t>
            </a:r>
            <a:endParaRPr sz="2700" dirty="0">
              <a:latin typeface="Avenir Medium" panose="02000503020000020003" pitchFamily="2" charset="0"/>
            </a:endParaRPr>
          </a:p>
        </p:txBody>
      </p:sp>
      <p:sp>
        <p:nvSpPr>
          <p:cNvPr id="4" name="Freier Titel">
            <a:extLst>
              <a:ext uri="{FF2B5EF4-FFF2-40B4-BE49-F238E27FC236}">
                <a16:creationId xmlns:a16="http://schemas.microsoft.com/office/drawing/2014/main" id="{4A379A34-66BC-D74E-8D81-D6E7BC4AA457}"/>
              </a:ext>
            </a:extLst>
          </p:cNvPr>
          <p:cNvSpPr txBox="1"/>
          <p:nvPr userDrawn="1"/>
        </p:nvSpPr>
        <p:spPr>
          <a:xfrm>
            <a:off x="527272" y="5284980"/>
            <a:ext cx="5745349" cy="44114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r>
              <a:rPr lang="de-DE" sz="2700" dirty="0">
                <a:latin typeface="Avenir Medium" panose="02000503020000020003" pitchFamily="2" charset="0"/>
              </a:rPr>
              <a:t>Danke für dein Feedback !</a:t>
            </a:r>
            <a:endParaRPr sz="27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7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finden Sie mi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er Titel">
            <a:extLst>
              <a:ext uri="{FF2B5EF4-FFF2-40B4-BE49-F238E27FC236}">
                <a16:creationId xmlns:a16="http://schemas.microsoft.com/office/drawing/2014/main" id="{8FAFA92C-7AEA-AA49-B665-C5C5EB8C43E3}"/>
              </a:ext>
            </a:extLst>
          </p:cNvPr>
          <p:cNvSpPr txBox="1"/>
          <p:nvPr userDrawn="1"/>
        </p:nvSpPr>
        <p:spPr>
          <a:xfrm>
            <a:off x="527271" y="251017"/>
            <a:ext cx="8468724" cy="44114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r>
              <a:rPr lang="de-DE" sz="2700" dirty="0">
                <a:latin typeface="Avenir Medium" panose="02000503020000020003" pitchFamily="2" charset="0"/>
              </a:rPr>
              <a:t>So erreicht ihr uns …</a:t>
            </a:r>
            <a:endParaRPr sz="27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8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 wem Sie arbeite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96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um es ge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5BD72-FA49-0741-9614-C87D70BCE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9010" y="1638023"/>
            <a:ext cx="7878787" cy="3887346"/>
          </a:xfrm>
          <a:prstGeom prst="rect">
            <a:avLst/>
          </a:prstGeom>
        </p:spPr>
        <p:txBody>
          <a:bodyPr/>
          <a:lstStyle>
            <a:lvl1pPr>
              <a:defRPr sz="2190" baseline="0">
                <a:solidFill>
                  <a:srgbClr val="5E5E5E"/>
                </a:solidFill>
                <a:latin typeface="Avenir Regular" panose="02000503020000020003" pitchFamily="2" charset="0"/>
              </a:defRPr>
            </a:lvl1pPr>
          </a:lstStyle>
          <a:p>
            <a:r>
              <a:rPr lang="de-DE" dirty="0"/>
              <a:t>Masterformat bearbeiten</a:t>
            </a:r>
          </a:p>
        </p:txBody>
      </p:sp>
      <p:sp>
        <p:nvSpPr>
          <p:cNvPr id="3" name="Freier Titel">
            <a:extLst>
              <a:ext uri="{FF2B5EF4-FFF2-40B4-BE49-F238E27FC236}">
                <a16:creationId xmlns:a16="http://schemas.microsoft.com/office/drawing/2014/main" id="{003E6655-AD9E-3C46-B60E-6CC49DD1AA89}"/>
              </a:ext>
            </a:extLst>
          </p:cNvPr>
          <p:cNvSpPr txBox="1"/>
          <p:nvPr userDrawn="1"/>
        </p:nvSpPr>
        <p:spPr>
          <a:xfrm>
            <a:off x="527271" y="251017"/>
            <a:ext cx="8468724" cy="44114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r>
              <a:rPr lang="de-DE" sz="2700" dirty="0">
                <a:latin typeface="Avenir Medium" panose="02000503020000020003" pitchFamily="2" charset="0"/>
              </a:rPr>
              <a:t>Worum es geht …</a:t>
            </a:r>
            <a:endParaRPr sz="27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2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wir arbeit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er Titel">
            <a:extLst>
              <a:ext uri="{FF2B5EF4-FFF2-40B4-BE49-F238E27FC236}">
                <a16:creationId xmlns:a16="http://schemas.microsoft.com/office/drawing/2014/main" id="{28D59AD2-DC09-9344-ABAF-FAC9BBD0F3B2}"/>
              </a:ext>
            </a:extLst>
          </p:cNvPr>
          <p:cNvSpPr txBox="1"/>
          <p:nvPr userDrawn="1"/>
        </p:nvSpPr>
        <p:spPr>
          <a:xfrm>
            <a:off x="527271" y="251017"/>
            <a:ext cx="8468724" cy="44114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r>
              <a:rPr lang="de-DE" sz="2700" dirty="0">
                <a:latin typeface="Avenir Medium" panose="02000503020000020003" pitchFamily="2" charset="0"/>
              </a:rPr>
              <a:t>Wie wir arbeiten werden … </a:t>
            </a:r>
            <a:endParaRPr sz="27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wir gut zusammenarbeit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27BD3A7-C422-1244-88A3-5AF74EB07A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9598" y="3373437"/>
            <a:ext cx="1967084" cy="2141538"/>
          </a:xfrm>
          <a:prstGeom prst="rect">
            <a:avLst/>
          </a:prstGeom>
        </p:spPr>
      </p:pic>
      <p:sp>
        <p:nvSpPr>
          <p:cNvPr id="4" name="Freier Titel">
            <a:extLst>
              <a:ext uri="{FF2B5EF4-FFF2-40B4-BE49-F238E27FC236}">
                <a16:creationId xmlns:a16="http://schemas.microsoft.com/office/drawing/2014/main" id="{CC23FC4A-2D5F-A64A-8EC4-AB8B293414CF}"/>
              </a:ext>
            </a:extLst>
          </p:cNvPr>
          <p:cNvSpPr txBox="1"/>
          <p:nvPr userDrawn="1"/>
        </p:nvSpPr>
        <p:spPr>
          <a:xfrm>
            <a:off x="527271" y="251017"/>
            <a:ext cx="8468724" cy="44114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r>
              <a:rPr lang="de-DE" sz="2700" dirty="0">
                <a:latin typeface="Avenir Medium" panose="02000503020000020003" pitchFamily="2" charset="0"/>
              </a:rPr>
              <a:t>Wie wir gut zusammenarbeiten …</a:t>
            </a:r>
            <a:endParaRPr sz="27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5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 Ihr Lernweg begin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FCA8F-9012-5443-AFA2-F753B94B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028" y="1663902"/>
            <a:ext cx="5559935" cy="3887346"/>
          </a:xfrm>
          <a:prstGeom prst="rect">
            <a:avLst/>
          </a:prstGeom>
        </p:spPr>
        <p:txBody>
          <a:bodyPr/>
          <a:lstStyle>
            <a:lvl1pPr>
              <a:defRPr sz="2190" baseline="0">
                <a:solidFill>
                  <a:srgbClr val="5E5E5E"/>
                </a:solidFill>
                <a:latin typeface="Avenir Regular" panose="02000503020000020003" pitchFamily="2" charset="0"/>
              </a:defRPr>
            </a:lvl1pPr>
          </a:lstStyle>
          <a:p>
            <a:r>
              <a:rPr lang="de-DE" dirty="0"/>
              <a:t>Masterformat bearbeiten</a:t>
            </a:r>
          </a:p>
        </p:txBody>
      </p:sp>
      <p:sp>
        <p:nvSpPr>
          <p:cNvPr id="3" name="Freier Titel">
            <a:extLst>
              <a:ext uri="{FF2B5EF4-FFF2-40B4-BE49-F238E27FC236}">
                <a16:creationId xmlns:a16="http://schemas.microsoft.com/office/drawing/2014/main" id="{DD84D18D-54CA-824D-99BA-AED250D9FF21}"/>
              </a:ext>
            </a:extLst>
          </p:cNvPr>
          <p:cNvSpPr txBox="1"/>
          <p:nvPr userDrawn="1"/>
        </p:nvSpPr>
        <p:spPr>
          <a:xfrm>
            <a:off x="527271" y="251017"/>
            <a:ext cx="8468724" cy="44114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r>
              <a:rPr lang="de-DE" sz="2700" dirty="0">
                <a:latin typeface="Avenir Medium" panose="02000503020000020003" pitchFamily="2" charset="0"/>
              </a:rPr>
              <a:t>Wie wir Lernen verstehen …</a:t>
            </a:r>
            <a:endParaRPr sz="27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3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78DE055-928F-2043-8D5F-F1B918CFA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9010" y="1638023"/>
            <a:ext cx="7878787" cy="3887346"/>
          </a:xfrm>
          <a:prstGeom prst="rect">
            <a:avLst/>
          </a:prstGeom>
        </p:spPr>
        <p:txBody>
          <a:bodyPr/>
          <a:lstStyle>
            <a:lvl1pPr>
              <a:defRPr sz="2190" baseline="0">
                <a:solidFill>
                  <a:srgbClr val="5E5E5E"/>
                </a:solidFill>
                <a:latin typeface="Avenir Regular" panose="02000503020000020003" pitchFamily="2" charset="0"/>
              </a:defRPr>
            </a:lvl1pPr>
          </a:lstStyle>
          <a:p>
            <a:r>
              <a:rPr lang="de-DE" dirty="0"/>
              <a:t>Masterformat bearbeiten</a:t>
            </a:r>
          </a:p>
        </p:txBody>
      </p:sp>
      <p:sp>
        <p:nvSpPr>
          <p:cNvPr id="4" name="Freier Titel">
            <a:extLst>
              <a:ext uri="{FF2B5EF4-FFF2-40B4-BE49-F238E27FC236}">
                <a16:creationId xmlns:a16="http://schemas.microsoft.com/office/drawing/2014/main" id="{76696123-B6AD-D746-B28D-27D23E24333F}"/>
              </a:ext>
            </a:extLst>
          </p:cNvPr>
          <p:cNvSpPr txBox="1"/>
          <p:nvPr userDrawn="1"/>
        </p:nvSpPr>
        <p:spPr>
          <a:xfrm>
            <a:off x="527271" y="243323"/>
            <a:ext cx="8468724" cy="45653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r>
              <a:rPr lang="de-DE" sz="2800" dirty="0"/>
              <a:t> </a:t>
            </a:r>
            <a:endParaRPr sz="27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6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etenzerwerb SchülerInnen LehrerIn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er Titel">
            <a:extLst>
              <a:ext uri="{FF2B5EF4-FFF2-40B4-BE49-F238E27FC236}">
                <a16:creationId xmlns:a16="http://schemas.microsoft.com/office/drawing/2014/main" id="{7AE77DA1-400B-F64A-87DC-2C4CE25A718C}"/>
              </a:ext>
            </a:extLst>
          </p:cNvPr>
          <p:cNvSpPr txBox="1"/>
          <p:nvPr userDrawn="1"/>
        </p:nvSpPr>
        <p:spPr>
          <a:xfrm>
            <a:off x="527271" y="251017"/>
            <a:ext cx="8468724" cy="44114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r>
              <a:rPr lang="de-DE" sz="2700" dirty="0">
                <a:latin typeface="Avenir Medium" panose="02000503020000020003" pitchFamily="2" charset="0"/>
              </a:rPr>
              <a:t>Fokus Kompetenzerwerb …</a:t>
            </a:r>
            <a:endParaRPr sz="27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1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es weitergeht (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er Titel">
            <a:extLst>
              <a:ext uri="{FF2B5EF4-FFF2-40B4-BE49-F238E27FC236}">
                <a16:creationId xmlns:a16="http://schemas.microsoft.com/office/drawing/2014/main" id="{DC2A3938-4228-3E48-8C47-9E1B25028983}"/>
              </a:ext>
            </a:extLst>
          </p:cNvPr>
          <p:cNvSpPr txBox="1"/>
          <p:nvPr userDrawn="1"/>
        </p:nvSpPr>
        <p:spPr>
          <a:xfrm>
            <a:off x="527271" y="251017"/>
            <a:ext cx="8468724" cy="44114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r>
              <a:rPr lang="de-DE" sz="2700" dirty="0">
                <a:latin typeface="Avenir Medium" panose="02000503020000020003" pitchFamily="2" charset="0"/>
              </a:rPr>
              <a:t>Wie es weitergeht …</a:t>
            </a:r>
            <a:endParaRPr sz="2700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6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stanzunterricht kreativ -">
            <a:extLst>
              <a:ext uri="{FF2B5EF4-FFF2-40B4-BE49-F238E27FC236}">
                <a16:creationId xmlns:a16="http://schemas.microsoft.com/office/drawing/2014/main" id="{BE21E5FF-7FCE-B642-A321-7A26259CFFD1}"/>
              </a:ext>
            </a:extLst>
          </p:cNvPr>
          <p:cNvSpPr txBox="1"/>
          <p:nvPr userDrawn="1"/>
        </p:nvSpPr>
        <p:spPr>
          <a:xfrm>
            <a:off x="646106" y="525522"/>
            <a:ext cx="773420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200">
                <a:latin typeface="Avenir Regular"/>
                <a:ea typeface="Avenir Regular"/>
                <a:cs typeface="Avenir Regular"/>
                <a:sym typeface="Avenir Roman"/>
              </a:defRPr>
            </a:lvl1pPr>
          </a:lstStyle>
          <a:p>
            <a:pPr>
              <a:spcAft>
                <a:spcPts val="0"/>
              </a:spcAft>
            </a:pPr>
            <a:r>
              <a:rPr lang="de-DE" sz="2000" b="0" dirty="0">
                <a:solidFill>
                  <a:schemeClr val="bg2">
                    <a:lumMod val="75000"/>
                  </a:schemeClr>
                </a:solidFill>
                <a:latin typeface="Avenir Roman" panose="02000503020000020003"/>
                <a:cs typeface="Avenir Book" charset="0"/>
              </a:rPr>
              <a:t>Auftragsteam Pädagogische Tage Hybrid</a:t>
            </a:r>
            <a:endParaRPr lang="de-DE" sz="700" b="0" dirty="0">
              <a:solidFill>
                <a:schemeClr val="bg2">
                  <a:lumMod val="75000"/>
                </a:schemeClr>
              </a:solidFill>
              <a:latin typeface="Avenir Roman" panose="02000503020000020003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CC / Lizenz">
            <a:extLst>
              <a:ext uri="{FF2B5EF4-FFF2-40B4-BE49-F238E27FC236}">
                <a16:creationId xmlns:a16="http://schemas.microsoft.com/office/drawing/2014/main" id="{61CD8E2E-DBA8-B249-8BCF-C01EDC5544BF}"/>
              </a:ext>
            </a:extLst>
          </p:cNvPr>
          <p:cNvSpPr txBox="1"/>
          <p:nvPr userDrawn="1"/>
        </p:nvSpPr>
        <p:spPr>
          <a:xfrm>
            <a:off x="2030227" y="6238928"/>
            <a:ext cx="349455" cy="120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>
                <a:solidFill>
                  <a:srgbClr val="06AFC6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sz="450" dirty="0"/>
              <a:t>CC </a:t>
            </a:r>
            <a:r>
              <a:rPr lang="de-DE" sz="450" dirty="0"/>
              <a:t>BY-SA 4.0</a:t>
            </a:r>
            <a:endParaRPr sz="450" dirty="0"/>
          </a:p>
        </p:txBody>
      </p:sp>
      <p:sp>
        <p:nvSpPr>
          <p:cNvPr id="6" name="Freier Titel">
            <a:extLst>
              <a:ext uri="{FF2B5EF4-FFF2-40B4-BE49-F238E27FC236}">
                <a16:creationId xmlns:a16="http://schemas.microsoft.com/office/drawing/2014/main" id="{F5C51A40-34CD-D744-82EF-FA4E211AF10F}"/>
              </a:ext>
            </a:extLst>
          </p:cNvPr>
          <p:cNvSpPr txBox="1"/>
          <p:nvPr userDrawn="1"/>
        </p:nvSpPr>
        <p:spPr>
          <a:xfrm>
            <a:off x="647086" y="1646991"/>
            <a:ext cx="900587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00" tIns="12700" rIns="12700" bIns="127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pPr algn="ctr"/>
            <a:r>
              <a:rPr lang="de-DE" sz="2800" dirty="0">
                <a:solidFill>
                  <a:srgbClr val="50BAD4"/>
                </a:solidFill>
                <a:latin typeface="Avenir Roman" panose="02000503020000020003"/>
              </a:rPr>
              <a:t>Agenda des PTs</a:t>
            </a:r>
            <a:endParaRPr sz="2800" dirty="0">
              <a:solidFill>
                <a:srgbClr val="50BAD4"/>
              </a:solidFill>
              <a:latin typeface="Avenir Roman" panose="02000503020000020003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D52D819-0B3C-4B85-A768-3C674868B096}"/>
              </a:ext>
            </a:extLst>
          </p:cNvPr>
          <p:cNvSpPr/>
          <p:nvPr userDrawn="1"/>
        </p:nvSpPr>
        <p:spPr>
          <a:xfrm>
            <a:off x="10028255" y="321547"/>
            <a:ext cx="2074985" cy="798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33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con Lernen Kommunikation gestalten.png" descr="Icon Lernen Kommunikation gestalten.png">
            <a:extLst>
              <a:ext uri="{FF2B5EF4-FFF2-40B4-BE49-F238E27FC236}">
                <a16:creationId xmlns:a16="http://schemas.microsoft.com/office/drawing/2014/main" id="{5E3D2F2B-A6E0-9744-886D-4440FBADE8B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8524" y="6451252"/>
            <a:ext cx="336573" cy="33655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Lernen begleiten, Kommunikation gestalten">
            <a:extLst>
              <a:ext uri="{FF2B5EF4-FFF2-40B4-BE49-F238E27FC236}">
                <a16:creationId xmlns:a16="http://schemas.microsoft.com/office/drawing/2014/main" id="{67A2ABF6-4FDD-784E-BCDD-66B11D6CCF84}"/>
              </a:ext>
            </a:extLst>
          </p:cNvPr>
          <p:cNvSpPr txBox="1"/>
          <p:nvPr userDrawn="1"/>
        </p:nvSpPr>
        <p:spPr>
          <a:xfrm>
            <a:off x="459848" y="6513802"/>
            <a:ext cx="3964227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cap="all">
                <a:solidFill>
                  <a:srgbClr val="008AA2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marL="0" marR="0" lvl="0" indent="0" algn="ctr" defTabSz="121916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all" spc="0" normalizeH="0" baseline="0" noProof="0" dirty="0">
                <a:ln>
                  <a:noFill/>
                </a:ln>
                <a:solidFill>
                  <a:srgbClr val="008AA2"/>
                </a:solidFill>
                <a:effectLst/>
                <a:uLnTx/>
                <a:uFillTx/>
                <a:latin typeface="Avenir Medium"/>
                <a:sym typeface="Avenir Medium"/>
              </a:rPr>
              <a:t>LA Dez. II.3-3 / Team Pädagogische Tage Hybrid</a:t>
            </a:r>
          </a:p>
        </p:txBody>
      </p:sp>
      <p:pic>
        <p:nvPicPr>
          <p:cNvPr id="21" name="Icon Datum.png" descr="Icon Datum.png">
            <a:extLst>
              <a:ext uri="{FF2B5EF4-FFF2-40B4-BE49-F238E27FC236}">
                <a16:creationId xmlns:a16="http://schemas.microsoft.com/office/drawing/2014/main" id="{CD3CBED6-19DA-0D48-A7F7-00464C97C76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10170" y="6451252"/>
            <a:ext cx="336573" cy="33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con CC.png" descr="Icon CC.png">
            <a:extLst>
              <a:ext uri="{FF2B5EF4-FFF2-40B4-BE49-F238E27FC236}">
                <a16:creationId xmlns:a16="http://schemas.microsoft.com/office/drawing/2014/main" id="{123AB52F-D6DB-0640-9103-CCA7157D20D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518214" y="6451252"/>
            <a:ext cx="336573" cy="33655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CC / Lizenz">
            <a:extLst>
              <a:ext uri="{FF2B5EF4-FFF2-40B4-BE49-F238E27FC236}">
                <a16:creationId xmlns:a16="http://schemas.microsoft.com/office/drawing/2014/main" id="{9D00150A-DB67-1546-851B-43C7C53FC959}"/>
              </a:ext>
            </a:extLst>
          </p:cNvPr>
          <p:cNvSpPr txBox="1"/>
          <p:nvPr userDrawn="1"/>
        </p:nvSpPr>
        <p:spPr>
          <a:xfrm>
            <a:off x="7971342" y="6501547"/>
            <a:ext cx="840936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cap="all">
                <a:solidFill>
                  <a:srgbClr val="04B0C8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de-DE" sz="1200" dirty="0"/>
              <a:t>CC BY-SA 4.0</a:t>
            </a:r>
          </a:p>
        </p:txBody>
      </p:sp>
      <p:sp>
        <p:nvSpPr>
          <p:cNvPr id="24" name="22.04.20021">
            <a:extLst>
              <a:ext uri="{FF2B5EF4-FFF2-40B4-BE49-F238E27FC236}">
                <a16:creationId xmlns:a16="http://schemas.microsoft.com/office/drawing/2014/main" id="{53B7B178-0EF6-6049-A72D-7BDD6DE01B01}"/>
              </a:ext>
            </a:extLst>
          </p:cNvPr>
          <p:cNvSpPr txBox="1"/>
          <p:nvPr userDrawn="1"/>
        </p:nvSpPr>
        <p:spPr>
          <a:xfrm>
            <a:off x="11400677" y="6501547"/>
            <a:ext cx="415755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cap="all" spc="96">
                <a:solidFill>
                  <a:srgbClr val="3F529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marL="0" marR="0" lvl="0" indent="0" algn="ctr" defTabSz="1219169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all" spc="48" normalizeH="0" baseline="0" noProof="0" dirty="0">
                <a:ln>
                  <a:noFill/>
                </a:ln>
                <a:solidFill>
                  <a:srgbClr val="3F529F"/>
                </a:solidFill>
                <a:effectLst/>
                <a:uLnTx/>
                <a:uFillTx/>
                <a:latin typeface="Avenir Medium"/>
                <a:sym typeface="Avenir Medium"/>
              </a:rPr>
              <a:t>2021</a:t>
            </a:r>
            <a:endParaRPr kumimoji="0" sz="1200" b="0" i="0" u="none" strike="noStrike" kern="0" cap="all" spc="48" normalizeH="0" baseline="0" noProof="0" dirty="0">
              <a:ln>
                <a:noFill/>
              </a:ln>
              <a:solidFill>
                <a:srgbClr val="3F529F"/>
              </a:solidFill>
              <a:effectLst/>
              <a:uLnTx/>
              <a:uFillTx/>
              <a:latin typeface="Avenir Medium"/>
              <a:sym typeface="Avenir Medium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77EB-4D43-C944-A633-0C3C52204F80}"/>
              </a:ext>
            </a:extLst>
          </p:cNvPr>
          <p:cNvSpPr txBox="1"/>
          <p:nvPr userDrawn="1"/>
        </p:nvSpPr>
        <p:spPr>
          <a:xfrm>
            <a:off x="9765459" y="6504111"/>
            <a:ext cx="79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193824-173E-EB45-B9CF-B608CFF91D7F}" type="slidenum">
              <a:rPr lang="de-DE" sz="1200" baseline="0" smtClean="0">
                <a:solidFill>
                  <a:srgbClr val="3E529E"/>
                </a:solidFill>
                <a:latin typeface="Avenir Regular" panose="02000503020000020003" pitchFamily="2" charset="0"/>
              </a:rPr>
              <a:pPr algn="r"/>
              <a:t>‹Nr.›</a:t>
            </a:fld>
            <a:endParaRPr lang="de-DE" sz="1200" baseline="0" dirty="0">
              <a:solidFill>
                <a:srgbClr val="3E529E"/>
              </a:solidFill>
              <a:latin typeface="Avenir Regula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8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8" r:id="rId7"/>
    <p:sldLayoutId id="2147483659" r:id="rId8"/>
    <p:sldLayoutId id="2147483663" r:id="rId9"/>
    <p:sldLayoutId id="2147483664" r:id="rId10"/>
    <p:sldLayoutId id="2147483665" r:id="rId11"/>
    <p:sldLayoutId id="2147483666" r:id="rId12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42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6265" y="212115"/>
            <a:ext cx="6064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cap="all" dirty="0">
                <a:solidFill>
                  <a:srgbClr val="0A8197"/>
                </a:solidFill>
                <a:latin typeface="Avenir Roman" panose="02000503020000020003"/>
                <a:ea typeface="Avenir 95 Black"/>
                <a:cs typeface="Avenir Book" charset="0"/>
              </a:rPr>
              <a:t>Zielsetzungen des PTs - Beispielhaft</a:t>
            </a:r>
            <a:endParaRPr lang="de-DE" sz="2800" cap="all" dirty="0">
              <a:solidFill>
                <a:srgbClr val="0A8197"/>
              </a:solidFill>
              <a:latin typeface="Avenir Roman" panose="02000503020000020003"/>
              <a:ea typeface="Avenir 95 Black"/>
              <a:cs typeface="Avenir Book" charset="0"/>
              <a:sym typeface="Avenir Black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07113" y="994005"/>
            <a:ext cx="9793995" cy="4886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333333"/>
                </a:solidFill>
                <a:latin typeface="Avenir Roman"/>
              </a:rPr>
              <a:t>Keynote als Impulsgeber, um folgernde Fragen im Kollegium zu diskutieren:</a:t>
            </a:r>
            <a:r>
              <a:rPr lang="de-DE" sz="1600" dirty="0">
                <a:solidFill>
                  <a:srgbClr val="333333"/>
                </a:solidFill>
                <a:latin typeface="Avenir Roman"/>
              </a:rPr>
              <a:t> </a:t>
            </a:r>
          </a:p>
          <a:p>
            <a:pPr marL="57150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33"/>
                </a:solidFill>
                <a:latin typeface="Avenir Roman"/>
              </a:rPr>
              <a:t>Wie sieht die Zukunft des Lernens unter den Bedingungen der Digitalität aus? </a:t>
            </a:r>
          </a:p>
          <a:p>
            <a:pPr marL="57150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33"/>
                </a:solidFill>
                <a:latin typeface="Avenir Roman"/>
              </a:rPr>
              <a:t>Was kommt auf unsere Schulen zu? – Wo wollen wir hin ? </a:t>
            </a:r>
          </a:p>
          <a:p>
            <a:pPr marL="57150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33"/>
                </a:solidFill>
                <a:latin typeface="Avenir Roman"/>
              </a:rPr>
              <a:t>Welche Auswirkung hat die Digitalität auf die Unterrichtsgestaltung ? </a:t>
            </a:r>
          </a:p>
          <a:p>
            <a:pPr marL="57150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33"/>
                </a:solidFill>
                <a:latin typeface="Avenir Roman"/>
              </a:rPr>
              <a:t>Welche Kompetenzen (</a:t>
            </a:r>
            <a:r>
              <a:rPr lang="de-DE" sz="1600" dirty="0" err="1">
                <a:solidFill>
                  <a:srgbClr val="333333"/>
                </a:solidFill>
                <a:latin typeface="Avenir Roman"/>
              </a:rPr>
              <a:t>LuL</a:t>
            </a:r>
            <a:r>
              <a:rPr lang="de-DE" sz="1600" dirty="0">
                <a:solidFill>
                  <a:srgbClr val="333333"/>
                </a:solidFill>
                <a:latin typeface="Avenir Roman"/>
              </a:rPr>
              <a:t> und </a:t>
            </a:r>
            <a:r>
              <a:rPr lang="de-DE" sz="1600" dirty="0" err="1">
                <a:solidFill>
                  <a:srgbClr val="333333"/>
                </a:solidFill>
                <a:latin typeface="Avenir Roman"/>
              </a:rPr>
              <a:t>SuS</a:t>
            </a:r>
            <a:r>
              <a:rPr lang="de-DE" sz="1600" dirty="0">
                <a:solidFill>
                  <a:srgbClr val="333333"/>
                </a:solidFill>
                <a:latin typeface="Avenir Roman"/>
              </a:rPr>
              <a:t>) der Zukunft sind gefragt?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e-DE" sz="1600" b="1" dirty="0">
                <a:solidFill>
                  <a:srgbClr val="333333"/>
                </a:solidFill>
                <a:latin typeface="Avenir Roman"/>
              </a:rPr>
              <a:t>Themenwünsche – Ziele des PTs: </a:t>
            </a:r>
          </a:p>
          <a:p>
            <a:pPr marL="57150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33"/>
                </a:solidFill>
                <a:latin typeface="Avenir Roman"/>
              </a:rPr>
              <a:t>Ziel ist es, die weitere Unterrichtsentwicklung nachhaltig anzustoßen – voranzubringen, z. B.  durch Bildung von Arbeitsgruppen zum Austausch und zur Weiterentwicklung von digitalgestützten Unterrichtskonzepten und dabei die Bedürfnisse der Lernenden in den Fokus zu nehmen </a:t>
            </a:r>
          </a:p>
          <a:p>
            <a:pPr marL="571500" lvl="1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33"/>
                </a:solidFill>
                <a:latin typeface="Avenir Roman"/>
              </a:rPr>
              <a:t>Digitalität in die Unterrichtskonzepte einfließen lassen, </a:t>
            </a:r>
          </a:p>
          <a:p>
            <a:pPr marL="800100" lvl="2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33"/>
                </a:solidFill>
                <a:latin typeface="Avenir Roman"/>
              </a:rPr>
              <a:t>Erfahrungen aus der Distanzphase aufarbeiten, </a:t>
            </a:r>
          </a:p>
          <a:p>
            <a:pPr marL="800100" lvl="2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33"/>
                </a:solidFill>
                <a:latin typeface="Avenir Roman"/>
              </a:rPr>
              <a:t>MBK ist in Arbeit (es gab dazu auch einen PT), ist jedoch keine gelebte Praxis,</a:t>
            </a:r>
          </a:p>
          <a:p>
            <a:pPr marL="800100" lvl="2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33"/>
                </a:solidFill>
                <a:latin typeface="Avenir Roman"/>
              </a:rPr>
              <a:t>Anknüpfen an die Kompetenten, die bisher erarbeitet wurden </a:t>
            </a:r>
          </a:p>
          <a:p>
            <a:pPr marL="800100" lvl="2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333333"/>
                </a:solidFill>
                <a:latin typeface="Avenir Roman"/>
              </a:rPr>
              <a:t>Welche Verbindlichkeiten wollen wir und haben wir schon ? – </a:t>
            </a:r>
            <a:r>
              <a:rPr lang="de-DE" sz="1600" dirty="0" err="1">
                <a:solidFill>
                  <a:srgbClr val="333333"/>
                </a:solidFill>
                <a:latin typeface="Avenir Roman"/>
              </a:rPr>
              <a:t>Moodle</a:t>
            </a:r>
            <a:r>
              <a:rPr lang="de-DE" sz="1600" dirty="0">
                <a:solidFill>
                  <a:srgbClr val="333333"/>
                </a:solidFill>
                <a:latin typeface="Avenir Roman"/>
              </a:rPr>
              <a:t> ausrollen, Nutzung HSP</a:t>
            </a:r>
          </a:p>
        </p:txBody>
      </p:sp>
    </p:spTree>
    <p:extLst>
      <p:ext uri="{BB962C8B-B14F-4D97-AF65-F5344CB8AC3E}">
        <p14:creationId xmlns:p14="http://schemas.microsoft.com/office/powerpoint/2010/main" val="125223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er Titel">
            <a:extLst>
              <a:ext uri="{FF2B5EF4-FFF2-40B4-BE49-F238E27FC236}">
                <a16:creationId xmlns:a16="http://schemas.microsoft.com/office/drawing/2014/main" id="{E945333B-915B-410B-82ED-D5E0C699DAF9}"/>
              </a:ext>
            </a:extLst>
          </p:cNvPr>
          <p:cNvSpPr txBox="1"/>
          <p:nvPr/>
        </p:nvSpPr>
        <p:spPr>
          <a:xfrm>
            <a:off x="524343" y="253943"/>
            <a:ext cx="8433676" cy="420628"/>
          </a:xfrm>
          <a:prstGeom prst="rect">
            <a:avLst/>
          </a:prstGeom>
          <a:solidFill>
            <a:srgbClr val="CECCCD"/>
          </a:solidFill>
          <a:ln w="12700">
            <a:solidFill>
              <a:srgbClr val="CECCC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pPr>
              <a:defRPr/>
            </a:pPr>
            <a:r>
              <a:rPr lang="de-DE" sz="2400" dirty="0">
                <a:solidFill>
                  <a:srgbClr val="0A8197"/>
                </a:solidFill>
                <a:latin typeface="Avenir Roman" panose="02000503020000020003"/>
                <a:cs typeface="Avenir Book" charset="0"/>
              </a:rPr>
              <a:t>PTH – </a:t>
            </a:r>
            <a:r>
              <a:rPr lang="de-DE" sz="2400" dirty="0" err="1">
                <a:solidFill>
                  <a:srgbClr val="0A8197"/>
                </a:solidFill>
                <a:latin typeface="Avenir Roman" panose="02000503020000020003"/>
                <a:cs typeface="Avenir Book" charset="0"/>
              </a:rPr>
              <a:t>Varinte</a:t>
            </a:r>
            <a:r>
              <a:rPr lang="de-DE" sz="2400" dirty="0">
                <a:solidFill>
                  <a:srgbClr val="0A8197"/>
                </a:solidFill>
                <a:latin typeface="Avenir Roman" panose="02000503020000020003"/>
                <a:cs typeface="Avenir Book" charset="0"/>
              </a:rPr>
              <a:t>  „B“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B94D96-2B18-4E59-9289-26B97292F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43" y="963078"/>
            <a:ext cx="11106150" cy="5152245"/>
          </a:xfrm>
          <a:prstGeom prst="rect">
            <a:avLst/>
          </a:prstGeom>
        </p:spPr>
      </p:pic>
      <p:sp>
        <p:nvSpPr>
          <p:cNvPr id="4" name="Freier Titel">
            <a:extLst>
              <a:ext uri="{FF2B5EF4-FFF2-40B4-BE49-F238E27FC236}">
                <a16:creationId xmlns:a16="http://schemas.microsoft.com/office/drawing/2014/main" id="{6778065F-8592-844B-9394-E0262AC8110F}"/>
              </a:ext>
            </a:extLst>
          </p:cNvPr>
          <p:cNvSpPr txBox="1"/>
          <p:nvPr/>
        </p:nvSpPr>
        <p:spPr>
          <a:xfrm>
            <a:off x="524343" y="223167"/>
            <a:ext cx="8433676" cy="482183"/>
          </a:xfrm>
          <a:prstGeom prst="rect">
            <a:avLst/>
          </a:prstGeom>
          <a:solidFill>
            <a:srgbClr val="CECCCD"/>
          </a:solidFill>
          <a:ln w="12700">
            <a:solidFill>
              <a:srgbClr val="CECCCD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pPr>
              <a:defRPr/>
            </a:pPr>
            <a:r>
              <a:rPr lang="de-DE" sz="2800" dirty="0">
                <a:solidFill>
                  <a:srgbClr val="0A8197"/>
                </a:solidFill>
                <a:latin typeface="Avenir Roman" panose="02000503020000020003"/>
              </a:rPr>
              <a:t>Organisationsrahmen</a:t>
            </a:r>
            <a:r>
              <a:rPr lang="de-DE" sz="2400" dirty="0">
                <a:solidFill>
                  <a:srgbClr val="333333"/>
                </a:solidFill>
                <a:latin typeface="Avenir Roman"/>
                <a:ea typeface="+mn-ea"/>
                <a:cs typeface="+mn-cs"/>
              </a:rPr>
              <a:t> </a:t>
            </a:r>
            <a:r>
              <a:rPr lang="de-DE" sz="2800" dirty="0">
                <a:solidFill>
                  <a:srgbClr val="0A8197"/>
                </a:solidFill>
                <a:latin typeface="Avenir Roman" panose="02000503020000020003"/>
              </a:rPr>
              <a:t>PT</a:t>
            </a:r>
            <a:r>
              <a:rPr lang="de-DE" sz="2400" dirty="0">
                <a:solidFill>
                  <a:srgbClr val="333333"/>
                </a:solidFill>
                <a:latin typeface="Avenir Roman"/>
                <a:ea typeface="+mn-ea"/>
                <a:cs typeface="+mn-cs"/>
              </a:rPr>
              <a:t> </a:t>
            </a:r>
            <a:r>
              <a:rPr lang="de-DE" sz="2800" dirty="0">
                <a:solidFill>
                  <a:srgbClr val="0A8197"/>
                </a:solidFill>
                <a:latin typeface="Avenir Roman" panose="02000503020000020003"/>
              </a:rPr>
              <a:t>–</a:t>
            </a:r>
            <a:r>
              <a:rPr lang="de-DE" sz="2400" dirty="0">
                <a:solidFill>
                  <a:srgbClr val="333333"/>
                </a:solidFill>
                <a:latin typeface="Avenir Roman"/>
                <a:ea typeface="+mn-ea"/>
                <a:cs typeface="+mn-cs"/>
              </a:rPr>
              <a:t> </a:t>
            </a:r>
            <a:r>
              <a:rPr lang="de-DE" sz="2800" dirty="0">
                <a:solidFill>
                  <a:srgbClr val="0A8197"/>
                </a:solidFill>
                <a:latin typeface="Avenir Roman" panose="02000503020000020003"/>
              </a:rPr>
              <a:t>Variante</a:t>
            </a:r>
            <a:r>
              <a:rPr lang="de-DE" sz="2400" dirty="0">
                <a:solidFill>
                  <a:srgbClr val="333333"/>
                </a:solidFill>
                <a:latin typeface="Avenir Roman"/>
                <a:ea typeface="+mn-ea"/>
                <a:cs typeface="+mn-cs"/>
              </a:rPr>
              <a:t> </a:t>
            </a:r>
            <a:r>
              <a:rPr lang="de-DE" sz="2800" dirty="0">
                <a:solidFill>
                  <a:srgbClr val="0A8197"/>
                </a:solidFill>
                <a:latin typeface="Avenir Roman" panose="02000503020000020003"/>
              </a:rPr>
              <a:t>B  (2 Halbtage)</a:t>
            </a:r>
          </a:p>
        </p:txBody>
      </p:sp>
      <p:sp>
        <p:nvSpPr>
          <p:cNvPr id="5" name="Freier Titel">
            <a:extLst>
              <a:ext uri="{FF2B5EF4-FFF2-40B4-BE49-F238E27FC236}">
                <a16:creationId xmlns:a16="http://schemas.microsoft.com/office/drawing/2014/main" id="{731A1E5B-5D3B-524B-B984-2BB3DCB3B062}"/>
              </a:ext>
            </a:extLst>
          </p:cNvPr>
          <p:cNvSpPr txBox="1"/>
          <p:nvPr/>
        </p:nvSpPr>
        <p:spPr>
          <a:xfrm>
            <a:off x="3451538" y="1264868"/>
            <a:ext cx="4662152" cy="78996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100" cap="all">
                <a:solidFill>
                  <a:srgbClr val="068097"/>
                </a:solidFill>
                <a:latin typeface="Avenir 95 Black"/>
                <a:ea typeface="Avenir 95 Black"/>
                <a:cs typeface="Avenir 95 Black"/>
                <a:sym typeface="Avenir Black"/>
              </a:defRPr>
            </a:lvl1pPr>
          </a:lstStyle>
          <a:p>
            <a:pPr algn="ctr">
              <a:defRPr/>
            </a:pPr>
            <a:r>
              <a:rPr lang="de-DE" sz="2400" dirty="0">
                <a:solidFill>
                  <a:srgbClr val="0A8197"/>
                </a:solidFill>
                <a:latin typeface="Avenir Roman" panose="02000503020000020003"/>
                <a:cs typeface="Avenir Book" charset="0"/>
              </a:rPr>
              <a:t> …Und ein mehrwöchiger Lernprozess)</a:t>
            </a:r>
          </a:p>
        </p:txBody>
      </p:sp>
    </p:spTree>
    <p:extLst>
      <p:ext uri="{BB962C8B-B14F-4D97-AF65-F5344CB8AC3E}">
        <p14:creationId xmlns:p14="http://schemas.microsoft.com/office/powerpoint/2010/main" val="353946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6265" y="212115"/>
            <a:ext cx="7474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800" dirty="0">
                <a:solidFill>
                  <a:srgbClr val="0A8197"/>
                </a:solidFill>
                <a:latin typeface="Avenir Roman" panose="02000503020000020003"/>
              </a:rPr>
              <a:t>Organisationsrahmen</a:t>
            </a:r>
            <a:r>
              <a:rPr lang="de-DE" sz="2400" dirty="0">
                <a:solidFill>
                  <a:srgbClr val="333333"/>
                </a:solidFill>
                <a:latin typeface="Avenir Roman"/>
                <a:ea typeface="+mn-ea"/>
                <a:cs typeface="+mn-cs"/>
              </a:rPr>
              <a:t> </a:t>
            </a:r>
            <a:r>
              <a:rPr lang="de-DE" sz="2800" dirty="0">
                <a:solidFill>
                  <a:srgbClr val="0A8197"/>
                </a:solidFill>
                <a:latin typeface="Avenir Roman" panose="02000503020000020003"/>
              </a:rPr>
              <a:t>PT</a:t>
            </a:r>
            <a:r>
              <a:rPr lang="de-DE" sz="2400" dirty="0">
                <a:solidFill>
                  <a:srgbClr val="333333"/>
                </a:solidFill>
                <a:latin typeface="Avenir Roman"/>
                <a:ea typeface="+mn-ea"/>
                <a:cs typeface="+mn-cs"/>
              </a:rPr>
              <a:t> </a:t>
            </a:r>
            <a:r>
              <a:rPr lang="de-DE" sz="2800" dirty="0">
                <a:solidFill>
                  <a:srgbClr val="0A8197"/>
                </a:solidFill>
                <a:latin typeface="Avenir Roman" panose="02000503020000020003"/>
              </a:rPr>
              <a:t>–</a:t>
            </a:r>
            <a:r>
              <a:rPr lang="de-DE" sz="2400" dirty="0">
                <a:solidFill>
                  <a:srgbClr val="333333"/>
                </a:solidFill>
                <a:latin typeface="Avenir Roman"/>
                <a:ea typeface="+mn-ea"/>
                <a:cs typeface="+mn-cs"/>
              </a:rPr>
              <a:t> </a:t>
            </a:r>
            <a:r>
              <a:rPr lang="de-DE" sz="2800" dirty="0">
                <a:solidFill>
                  <a:srgbClr val="0A8197"/>
                </a:solidFill>
                <a:latin typeface="Avenir Roman" panose="02000503020000020003"/>
              </a:rPr>
              <a:t>Variante</a:t>
            </a:r>
            <a:r>
              <a:rPr lang="de-DE" sz="2400" dirty="0">
                <a:solidFill>
                  <a:srgbClr val="333333"/>
                </a:solidFill>
                <a:latin typeface="Avenir Roman"/>
                <a:ea typeface="+mn-ea"/>
                <a:cs typeface="+mn-cs"/>
              </a:rPr>
              <a:t> </a:t>
            </a:r>
            <a:r>
              <a:rPr lang="de-DE" sz="2800" dirty="0">
                <a:solidFill>
                  <a:srgbClr val="0A8197"/>
                </a:solidFill>
                <a:latin typeface="Avenir Roman" panose="02000503020000020003"/>
              </a:rPr>
              <a:t>B  (2 Halbtage)</a:t>
            </a:r>
          </a:p>
        </p:txBody>
      </p:sp>
      <p:sp>
        <p:nvSpPr>
          <p:cNvPr id="4" name="Rechteck 3"/>
          <p:cNvSpPr/>
          <p:nvPr/>
        </p:nvSpPr>
        <p:spPr>
          <a:xfrm>
            <a:off x="616945" y="1141489"/>
            <a:ext cx="11152268" cy="459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600"/>
              </a:spcAft>
            </a:pPr>
            <a:r>
              <a:rPr lang="de-DE" sz="2000" b="1" dirty="0">
                <a:solidFill>
                  <a:srgbClr val="333333"/>
                </a:solidFill>
                <a:latin typeface="Avenir Roman"/>
              </a:rPr>
              <a:t>Erster Halbtag Termin 23.11.2021 - </a:t>
            </a:r>
            <a:r>
              <a:rPr lang="de-DE" sz="2000" dirty="0">
                <a:solidFill>
                  <a:srgbClr val="333333"/>
                </a:solidFill>
                <a:latin typeface="Avenir Roman"/>
              </a:rPr>
              <a:t>Start am Nachmittag - Beginn 13:30 per BBB-Videochat</a:t>
            </a:r>
            <a:endParaRPr lang="de-DE" sz="2000" b="1" dirty="0">
              <a:solidFill>
                <a:srgbClr val="333333"/>
              </a:solidFill>
              <a:latin typeface="Avenir Roman"/>
            </a:endParaRPr>
          </a:p>
          <a:p>
            <a:pPr lvl="1">
              <a:lnSpc>
                <a:spcPct val="115000"/>
              </a:lnSpc>
              <a:spcAft>
                <a:spcPts val="600"/>
              </a:spcAft>
            </a:pPr>
            <a:r>
              <a:rPr lang="de-DE" sz="2000" b="1" dirty="0">
                <a:solidFill>
                  <a:srgbClr val="333333"/>
                </a:solidFill>
                <a:latin typeface="Avenir Roman"/>
              </a:rPr>
              <a:t>Auftakt 13:30 Uhr - 14:45 Uhr</a:t>
            </a:r>
          </a:p>
          <a:p>
            <a:pPr marL="571500" lvl="1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800" b="1" dirty="0">
                <a:solidFill>
                  <a:srgbClr val="333333"/>
                </a:solidFill>
                <a:latin typeface="Avenir Roman"/>
              </a:rPr>
              <a:t>Keynote im Plenum</a:t>
            </a:r>
          </a:p>
          <a:p>
            <a:pPr marL="571500" lvl="1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de-DE" sz="1800" b="1" dirty="0">
                <a:solidFill>
                  <a:srgbClr val="333333"/>
                </a:solidFill>
                <a:latin typeface="Avenir Roman"/>
              </a:rPr>
              <a:t>anschließender Austausch im Kollegium</a:t>
            </a:r>
            <a:r>
              <a:rPr lang="de-DE" sz="1800" dirty="0">
                <a:solidFill>
                  <a:srgbClr val="333333"/>
                </a:solidFill>
                <a:latin typeface="Avenir Roman"/>
              </a:rPr>
              <a:t>, hierfür werden BBB-Räume mit Zufallsgruppen á 6 Personen für ca. 20 Min. erstellt</a:t>
            </a:r>
          </a:p>
          <a:p>
            <a:pPr lvl="1">
              <a:lnSpc>
                <a:spcPct val="115000"/>
              </a:lnSpc>
            </a:pPr>
            <a:r>
              <a:rPr lang="de-DE" sz="1800" dirty="0">
                <a:solidFill>
                  <a:srgbClr val="333333"/>
                </a:solidFill>
                <a:latin typeface="Avenir Roman"/>
              </a:rPr>
              <a:t>		</a:t>
            </a:r>
            <a:r>
              <a:rPr lang="de-DE" sz="1800" b="1" dirty="0">
                <a:solidFill>
                  <a:srgbClr val="333333"/>
                </a:solidFill>
                <a:latin typeface="Avenir Roman"/>
              </a:rPr>
              <a:t>Impulsfragen</a:t>
            </a:r>
            <a:r>
              <a:rPr lang="de-DE" sz="1800" dirty="0">
                <a:solidFill>
                  <a:srgbClr val="333333"/>
                </a:solidFill>
                <a:latin typeface="Avenir Roman"/>
              </a:rPr>
              <a:t> für Brainstorming der Zufallsgruppierungen:</a:t>
            </a:r>
            <a:br>
              <a:rPr lang="de-DE" sz="1800" dirty="0">
                <a:solidFill>
                  <a:srgbClr val="333333"/>
                </a:solidFill>
                <a:latin typeface="Avenir Roman"/>
              </a:rPr>
            </a:br>
            <a:r>
              <a:rPr lang="de-DE" sz="1800" dirty="0">
                <a:solidFill>
                  <a:srgbClr val="333333"/>
                </a:solidFill>
                <a:latin typeface="Avenir Roman"/>
              </a:rPr>
              <a:t>		Wie kann Lernen und Lehren im Zeitalter der Digitalität bei uns an der Schule gelingen?</a:t>
            </a:r>
          </a:p>
          <a:p>
            <a:pPr lvl="1">
              <a:lnSpc>
                <a:spcPct val="115000"/>
              </a:lnSpc>
            </a:pPr>
            <a:r>
              <a:rPr lang="de-DE" sz="1800" dirty="0">
                <a:solidFill>
                  <a:srgbClr val="333333"/>
                </a:solidFill>
                <a:latin typeface="Avenir Roman"/>
              </a:rPr>
              <a:t>		In welchen Lernräumen möchte ich mich weiterentwickeln? </a:t>
            </a:r>
          </a:p>
          <a:p>
            <a:pPr lvl="1">
              <a:lnSpc>
                <a:spcPct val="115000"/>
              </a:lnSpc>
            </a:pPr>
            <a:r>
              <a:rPr lang="de-DE" sz="1800" dirty="0">
                <a:solidFill>
                  <a:srgbClr val="333333"/>
                </a:solidFill>
                <a:latin typeface="Avenir Roman"/>
              </a:rPr>
              <a:t>		Was ist mein Rollenverständnis im Lehr-Lern-Prozess?</a:t>
            </a:r>
          </a:p>
          <a:p>
            <a:pPr lvl="1">
              <a:lnSpc>
                <a:spcPct val="115000"/>
              </a:lnSpc>
            </a:pPr>
            <a:r>
              <a:rPr lang="de-DE" sz="1800" dirty="0">
                <a:solidFill>
                  <a:srgbClr val="333333"/>
                </a:solidFill>
                <a:latin typeface="Avenir Roman"/>
              </a:rPr>
              <a:t>		Was sind für mich die Kompetenzen der Zukunft?</a:t>
            </a:r>
          </a:p>
          <a:p>
            <a:pPr marL="571500" lvl="1" indent="-342900">
              <a:lnSpc>
                <a:spcPct val="115000"/>
              </a:lnSpc>
              <a:buFont typeface="+mj-lt"/>
              <a:buAutoNum type="arabicPeriod" startAt="3"/>
            </a:pPr>
            <a:r>
              <a:rPr lang="de-DE" sz="1800" b="1" dirty="0">
                <a:solidFill>
                  <a:srgbClr val="333333"/>
                </a:solidFill>
                <a:latin typeface="Avenir Roman"/>
              </a:rPr>
              <a:t>Erneute Zusammenkunft im Plenum</a:t>
            </a:r>
            <a:r>
              <a:rPr lang="de-DE" sz="1800" dirty="0">
                <a:solidFill>
                  <a:srgbClr val="333333"/>
                </a:solidFill>
                <a:latin typeface="Avenir Roman"/>
              </a:rPr>
              <a:t>, um Ausblick auf die Arbeitsphase nach der Pause zu geben – Wie geht’s weiter? </a:t>
            </a:r>
          </a:p>
          <a:p>
            <a:pPr lvl="1">
              <a:lnSpc>
                <a:spcPct val="115000"/>
              </a:lnSpc>
            </a:pPr>
            <a:endParaRPr lang="de-DE" sz="1800" dirty="0">
              <a:solidFill>
                <a:srgbClr val="333333"/>
              </a:solidFill>
              <a:latin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803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50E026F-1074-4E44-89BC-2C697BCE1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45320"/>
              </p:ext>
            </p:extLst>
          </p:nvPr>
        </p:nvGraphicFramePr>
        <p:xfrm>
          <a:off x="411525" y="955899"/>
          <a:ext cx="10080794" cy="4946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169">
                  <a:extLst>
                    <a:ext uri="{9D8B030D-6E8A-4147-A177-3AD203B41FA5}">
                      <a16:colId xmlns:a16="http://schemas.microsoft.com/office/drawing/2014/main" val="512030091"/>
                    </a:ext>
                  </a:extLst>
                </a:gridCol>
                <a:gridCol w="7909625">
                  <a:extLst>
                    <a:ext uri="{9D8B030D-6E8A-4147-A177-3AD203B41FA5}">
                      <a16:colId xmlns:a16="http://schemas.microsoft.com/office/drawing/2014/main" val="2738303512"/>
                    </a:ext>
                  </a:extLst>
                </a:gridCol>
              </a:tblGrid>
              <a:tr h="45600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Zeiten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 PT – Ablaufplanungsvorschlag –(ca. 90 KuK)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09582"/>
                  </a:ext>
                </a:extLst>
              </a:tr>
              <a:tr h="3688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13:30 Uhr – 13::40 Uhr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Ankommen – offener Anfang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9200206"/>
                  </a:ext>
                </a:extLst>
              </a:tr>
              <a:tr h="634774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13:40 Uhr – 13:45 Uhr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SL / Steuergruppe </a:t>
                      </a:r>
                      <a:r>
                        <a:rPr lang="de-DE" sz="1600" dirty="0"/>
                        <a:t>– Begrüßung und Erläuterung des Ablaufs und der Ausgestaltung des PTs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579981"/>
                  </a:ext>
                </a:extLst>
              </a:tr>
              <a:tr h="53258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13:45 Uhr – 14:45 Uhr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Keynote: Wege zum neuen Präsenzunterricht – Chancen neuer Lernräume unter den Bedingungen der Digitalität mit anschließendem kollegialem Austausch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6571571"/>
                  </a:ext>
                </a:extLst>
              </a:tr>
              <a:tr h="36881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14:45 Uhr – 15:00 Uhr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Pause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360554"/>
                  </a:ext>
                </a:extLst>
              </a:tr>
              <a:tr h="67996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15:00 Uhr – 15:30 Uhr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Individuelle Arbeitsphase  der Lehrkräfte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69199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15:30 Uhr – 16:30 Uhr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Kollegialer Austausch zu den persönlichen Entwicklungszielen und Bildung von Lernteams – Vorbereitung Praxisphase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314684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16:30 Uhr – 16:45 Uhr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Pause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494809"/>
                  </a:ext>
                </a:extLst>
              </a:tr>
              <a:tr h="61469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16:45 Uhr – 17:15 Uhr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Vorstellung aus den Lernteams /Abteilungsteams welche Themenfelder ausgewählt wurden Verabschiedung und Evaluation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550478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26265" y="212115"/>
            <a:ext cx="9251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cap="all" dirty="0">
                <a:solidFill>
                  <a:srgbClr val="0A8197"/>
                </a:solidFill>
                <a:latin typeface="Avenir Roman" panose="02000503020000020003"/>
              </a:rPr>
              <a:t>PT – Ablaufplanungsvorschlag und inhaltliche Ausgestaltung</a:t>
            </a:r>
            <a:endParaRPr lang="de-DE" sz="2400" cap="all" dirty="0">
              <a:solidFill>
                <a:srgbClr val="0A8197"/>
              </a:solidFill>
              <a:latin typeface="Avenir Roman" panose="02000503020000020003"/>
              <a:sym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418009941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gonal_small" id="{028E3DCC-923B-DC46-837B-590A5CD60A4D}" vid="{2E79F5AD-27A1-884E-A796-0C9693C454CB}"/>
    </a:ext>
  </a:extLst>
</a:theme>
</file>

<file path=ppt/theme/theme2.xml><?xml version="1.0" encoding="utf-8"?>
<a:theme xmlns:a="http://schemas.openxmlformats.org/drawingml/2006/main" name="PPP-LA Foil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gonal_small" id="{028E3DCC-923B-DC46-837B-590A5CD60A4D}" vid="{EFA0A7EB-1DB0-BC43-921D-0CBE4238D8D6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445</Words>
  <Application>Microsoft Office PowerPoint</Application>
  <PresentationFormat>Breitbild</PresentationFormat>
  <Paragraphs>49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Avenir Regular</vt:lpstr>
      <vt:lpstr>Arial</vt:lpstr>
      <vt:lpstr>Avenir 95 Black</vt:lpstr>
      <vt:lpstr>Avenir Medium</vt:lpstr>
      <vt:lpstr>Avenir Roman</vt:lpstr>
      <vt:lpstr>Calibri</vt:lpstr>
      <vt:lpstr>Wingdings</vt:lpstr>
      <vt:lpstr>Titelfolie</vt:lpstr>
      <vt:lpstr>PPP-LA Foilen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Fabienne Muster</dc:creator>
  <cp:keywords/>
  <dc:description/>
  <cp:lastModifiedBy>Corinna Weber</cp:lastModifiedBy>
  <cp:revision>451</cp:revision>
  <cp:lastPrinted>2021-11-18T11:56:21Z</cp:lastPrinted>
  <dcterms:created xsi:type="dcterms:W3CDTF">2021-03-30T22:06:42Z</dcterms:created>
  <dcterms:modified xsi:type="dcterms:W3CDTF">2021-12-16T14:54:38Z</dcterms:modified>
  <cp:category/>
</cp:coreProperties>
</file>